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42"/>
  </p:notesMasterIdLst>
  <p:sldIdLst>
    <p:sldId id="281" r:id="rId2"/>
    <p:sldId id="293" r:id="rId3"/>
    <p:sldId id="256" r:id="rId4"/>
    <p:sldId id="258" r:id="rId5"/>
    <p:sldId id="259" r:id="rId6"/>
    <p:sldId id="257" r:id="rId7"/>
    <p:sldId id="262" r:id="rId8"/>
    <p:sldId id="268" r:id="rId9"/>
    <p:sldId id="263" r:id="rId10"/>
    <p:sldId id="264" r:id="rId11"/>
    <p:sldId id="269" r:id="rId12"/>
    <p:sldId id="311" r:id="rId13"/>
    <p:sldId id="294" r:id="rId14"/>
    <p:sldId id="297" r:id="rId15"/>
    <p:sldId id="300" r:id="rId16"/>
    <p:sldId id="288" r:id="rId17"/>
    <p:sldId id="289" r:id="rId18"/>
    <p:sldId id="302" r:id="rId19"/>
    <p:sldId id="299" r:id="rId20"/>
    <p:sldId id="275" r:id="rId21"/>
    <p:sldId id="276" r:id="rId22"/>
    <p:sldId id="303" r:id="rId23"/>
    <p:sldId id="304" r:id="rId24"/>
    <p:sldId id="282" r:id="rId25"/>
    <p:sldId id="283" r:id="rId26"/>
    <p:sldId id="279" r:id="rId27"/>
    <p:sldId id="280" r:id="rId28"/>
    <p:sldId id="284" r:id="rId29"/>
    <p:sldId id="285" r:id="rId30"/>
    <p:sldId id="277" r:id="rId31"/>
    <p:sldId id="278" r:id="rId32"/>
    <p:sldId id="306" r:id="rId33"/>
    <p:sldId id="287" r:id="rId34"/>
    <p:sldId id="295" r:id="rId35"/>
    <p:sldId id="296" r:id="rId36"/>
    <p:sldId id="305" r:id="rId37"/>
    <p:sldId id="307" r:id="rId38"/>
    <p:sldId id="308" r:id="rId39"/>
    <p:sldId id="309" r:id="rId40"/>
    <p:sldId id="310" r:id="rId41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09" autoAdjust="0"/>
    <p:restoredTop sz="46975" autoAdjust="0"/>
  </p:normalViewPr>
  <p:slideViewPr>
    <p:cSldViewPr snapToGrid="0">
      <p:cViewPr>
        <p:scale>
          <a:sx n="64" d="100"/>
          <a:sy n="64" d="100"/>
        </p:scale>
        <p:origin x="-312" y="180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48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06887-EE51-469D-8D8B-26881BCE186E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31DD8-869C-49EB-B2BA-B8BD6F39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60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31DD8-869C-49EB-B2BA-B8BD6F3916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08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31DD8-869C-49EB-B2BA-B8BD6F3916C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9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679829" y="0"/>
            <a:ext cx="17657479" cy="9144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8108875" y="-28681"/>
            <a:ext cx="6540651" cy="836245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265059" y="-28681"/>
            <a:ext cx="6231467" cy="3083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872" y="3611301"/>
            <a:ext cx="5890409" cy="2269547"/>
          </a:xfrm>
        </p:spPr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4872" y="5894774"/>
            <a:ext cx="5884094" cy="1680839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rgbClr val="424242"/>
                </a:solidFill>
              </a:defRPr>
            </a:lvl1pPr>
            <a:lvl2pPr marL="72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4434" y="2022438"/>
            <a:ext cx="3793067" cy="1001308"/>
          </a:xfrm>
        </p:spPr>
        <p:txBody>
          <a:bodyPr anchor="b"/>
          <a:lstStyle>
            <a:lvl1pPr algn="l">
              <a:defRPr sz="3800"/>
            </a:lvl1pPr>
          </a:lstStyle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8268247" y="8117712"/>
            <a:ext cx="6231467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8480" y="7626622"/>
            <a:ext cx="5033941" cy="486833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060" y="7626622"/>
            <a:ext cx="1144295" cy="48683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8268247" y="8117712"/>
            <a:ext cx="6231467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1373529"/>
            <a:ext cx="2639028" cy="637379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2526" y="1373529"/>
            <a:ext cx="9642140" cy="637379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591" y="3867773"/>
            <a:ext cx="11799943" cy="1816100"/>
          </a:xfrm>
        </p:spPr>
        <p:txBody>
          <a:bodyPr anchor="b"/>
          <a:lstStyle>
            <a:lvl1pPr algn="l">
              <a:defRPr sz="63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7592" y="5689601"/>
            <a:ext cx="11799941" cy="202721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1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42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1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85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56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28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9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70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53184" y="3084576"/>
            <a:ext cx="6079744" cy="46573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58048" y="3084575"/>
            <a:ext cx="6079744" cy="46573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0419" y="3088012"/>
            <a:ext cx="5434930" cy="853016"/>
          </a:xfrm>
        </p:spPr>
        <p:txBody>
          <a:bodyPr anchor="b"/>
          <a:lstStyle>
            <a:lvl1pPr marL="0" indent="0">
              <a:buNone/>
              <a:defRPr sz="3800" b="1">
                <a:solidFill>
                  <a:schemeClr val="accent1"/>
                </a:solidFill>
              </a:defRPr>
            </a:lvl1pPr>
            <a:lvl2pPr marL="725714" indent="0">
              <a:buNone/>
              <a:defRPr sz="3200" b="1"/>
            </a:lvl2pPr>
            <a:lvl3pPr marL="1451427" indent="0">
              <a:buNone/>
              <a:defRPr sz="2900" b="1"/>
            </a:lvl3pPr>
            <a:lvl4pPr marL="2177141" indent="0">
              <a:buNone/>
              <a:defRPr sz="2500" b="1"/>
            </a:lvl4pPr>
            <a:lvl5pPr marL="2902854" indent="0">
              <a:buNone/>
              <a:defRPr sz="2500" b="1"/>
            </a:lvl5pPr>
            <a:lvl6pPr marL="3628568" indent="0">
              <a:buNone/>
              <a:defRPr sz="2500" b="1"/>
            </a:lvl6pPr>
            <a:lvl7pPr marL="4354281" indent="0">
              <a:buNone/>
              <a:defRPr sz="2500" b="1"/>
            </a:lvl7pPr>
            <a:lvl8pPr marL="5079995" indent="0">
              <a:buNone/>
              <a:defRPr sz="2500" b="1"/>
            </a:lvl8pPr>
            <a:lvl9pPr marL="5805708" indent="0">
              <a:buNone/>
              <a:defRPr sz="2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948" y="3966259"/>
            <a:ext cx="6079744" cy="37810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09933" y="3088013"/>
            <a:ext cx="5432386" cy="853016"/>
          </a:xfrm>
        </p:spPr>
        <p:txBody>
          <a:bodyPr anchor="b"/>
          <a:lstStyle>
            <a:lvl1pPr marL="0" indent="0">
              <a:buNone/>
              <a:defRPr sz="3800" b="1">
                <a:solidFill>
                  <a:schemeClr val="accent1"/>
                </a:solidFill>
              </a:defRPr>
            </a:lvl1pPr>
            <a:lvl2pPr marL="725714" indent="0">
              <a:buNone/>
              <a:defRPr sz="3200" b="1"/>
            </a:lvl2pPr>
            <a:lvl3pPr marL="1451427" indent="0">
              <a:buNone/>
              <a:defRPr sz="2900" b="1"/>
            </a:lvl3pPr>
            <a:lvl4pPr marL="2177141" indent="0">
              <a:buNone/>
              <a:defRPr sz="2500" b="1"/>
            </a:lvl4pPr>
            <a:lvl5pPr marL="2902854" indent="0">
              <a:buNone/>
              <a:defRPr sz="2500" b="1"/>
            </a:lvl5pPr>
            <a:lvl6pPr marL="3628568" indent="0">
              <a:buNone/>
              <a:defRPr sz="2500" b="1"/>
            </a:lvl6pPr>
            <a:lvl7pPr marL="4354281" indent="0">
              <a:buNone/>
              <a:defRPr sz="2500" b="1"/>
            </a:lvl7pPr>
            <a:lvl8pPr marL="5079995" indent="0">
              <a:buNone/>
              <a:defRPr sz="2500" b="1"/>
            </a:lvl8pPr>
            <a:lvl9pPr marL="5805708" indent="0">
              <a:buNone/>
              <a:defRPr sz="2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048" y="3966259"/>
            <a:ext cx="6079744" cy="37810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679829" y="0"/>
            <a:ext cx="17657479" cy="9144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8108875" y="-28681"/>
            <a:ext cx="6540651" cy="836245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265059" y="-28680"/>
            <a:ext cx="6231467" cy="831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609905" y="802511"/>
            <a:ext cx="6332901" cy="75312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145" y="1142036"/>
            <a:ext cx="5494116" cy="6867645"/>
          </a:xfrm>
        </p:spPr>
        <p:txBody>
          <a:bodyPr/>
          <a:lstStyle>
            <a:lvl1pPr>
              <a:defRPr sz="3800"/>
            </a:lvl1pPr>
            <a:lvl2pPr>
              <a:defRPr sz="3500"/>
            </a:lvl2pPr>
            <a:lvl3pPr>
              <a:defRPr sz="3200"/>
            </a:lvl3pPr>
            <a:lvl4pPr>
              <a:defRPr sz="2900"/>
            </a:lvl4pPr>
            <a:lvl5pPr>
              <a:defRPr sz="25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8268247" y="8117712"/>
            <a:ext cx="6231467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51463" y="7633114"/>
            <a:ext cx="6210958" cy="486833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370" y="3543246"/>
            <a:ext cx="5874795" cy="1950871"/>
          </a:xfrm>
        </p:spPr>
        <p:txBody>
          <a:bodyPr anchor="b">
            <a:normAutofit/>
          </a:bodyPr>
          <a:lstStyle>
            <a:lvl1pPr algn="l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0608" y="5515992"/>
            <a:ext cx="5864505" cy="2023872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424242"/>
                </a:solidFill>
              </a:defRPr>
            </a:lvl1pPr>
            <a:lvl2pPr marL="725714" indent="0">
              <a:buNone/>
              <a:defRPr sz="1900"/>
            </a:lvl2pPr>
            <a:lvl3pPr marL="1451427" indent="0">
              <a:buNone/>
              <a:defRPr sz="1600"/>
            </a:lvl3pPr>
            <a:lvl4pPr marL="2177141" indent="0">
              <a:buNone/>
              <a:defRPr sz="1400"/>
            </a:lvl4pPr>
            <a:lvl5pPr marL="2902854" indent="0">
              <a:buNone/>
              <a:defRPr sz="1400"/>
            </a:lvl5pPr>
            <a:lvl6pPr marL="3628568" indent="0">
              <a:buNone/>
              <a:defRPr sz="1400"/>
            </a:lvl6pPr>
            <a:lvl7pPr marL="4354281" indent="0">
              <a:buNone/>
              <a:defRPr sz="1400"/>
            </a:lvl7pPr>
            <a:lvl8pPr marL="5079995" indent="0">
              <a:buNone/>
              <a:defRPr sz="1400"/>
            </a:lvl8pPr>
            <a:lvl9pPr marL="580570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679829" y="0"/>
            <a:ext cx="17657479" cy="9144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8108875" y="-28681"/>
            <a:ext cx="6540651" cy="836245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8265059" y="-28680"/>
            <a:ext cx="6231467" cy="831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609905" y="802511"/>
            <a:ext cx="6332901" cy="753126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268247" y="8117712"/>
            <a:ext cx="6231467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6754" y="3547872"/>
            <a:ext cx="5868416" cy="1950720"/>
          </a:xfrm>
        </p:spPr>
        <p:txBody>
          <a:bodyPr anchor="b">
            <a:normAutofit/>
          </a:bodyPr>
          <a:lstStyle>
            <a:lvl1pPr algn="l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7037" y="925060"/>
            <a:ext cx="5972663" cy="7290816"/>
          </a:xfrm>
        </p:spPr>
        <p:txBody>
          <a:bodyPr/>
          <a:lstStyle>
            <a:lvl1pPr marL="0" indent="0">
              <a:buNone/>
              <a:defRPr sz="5100">
                <a:solidFill>
                  <a:schemeClr val="accent1"/>
                </a:solidFill>
              </a:defRPr>
            </a:lvl1pPr>
            <a:lvl2pPr marL="725714" indent="0">
              <a:buNone/>
              <a:defRPr sz="4400"/>
            </a:lvl2pPr>
            <a:lvl3pPr marL="1451427" indent="0">
              <a:buNone/>
              <a:defRPr sz="3800"/>
            </a:lvl3pPr>
            <a:lvl4pPr marL="2177141" indent="0">
              <a:buNone/>
              <a:defRPr sz="3200"/>
            </a:lvl4pPr>
            <a:lvl5pPr marL="2902854" indent="0">
              <a:buNone/>
              <a:defRPr sz="3200"/>
            </a:lvl5pPr>
            <a:lvl6pPr marL="3628568" indent="0">
              <a:buNone/>
              <a:defRPr sz="3200"/>
            </a:lvl6pPr>
            <a:lvl7pPr marL="4354281" indent="0">
              <a:buNone/>
              <a:defRPr sz="3200"/>
            </a:lvl7pPr>
            <a:lvl8pPr marL="5079995" indent="0">
              <a:buNone/>
              <a:defRPr sz="3200"/>
            </a:lvl8pPr>
            <a:lvl9pPr marL="5805708" indent="0">
              <a:buNone/>
              <a:defRPr sz="3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7121" y="5510785"/>
            <a:ext cx="5867685" cy="2026081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424242"/>
                </a:solidFill>
              </a:defRPr>
            </a:lvl1pPr>
            <a:lvl2pPr marL="725714" indent="0">
              <a:buNone/>
              <a:defRPr sz="1900"/>
            </a:lvl2pPr>
            <a:lvl3pPr marL="1451427" indent="0">
              <a:buNone/>
              <a:defRPr sz="1600"/>
            </a:lvl3pPr>
            <a:lvl4pPr marL="2177141" indent="0">
              <a:buNone/>
              <a:defRPr sz="1400"/>
            </a:lvl4pPr>
            <a:lvl5pPr marL="2902854" indent="0">
              <a:buNone/>
              <a:defRPr sz="1400"/>
            </a:lvl5pPr>
            <a:lvl6pPr marL="3628568" indent="0">
              <a:buNone/>
              <a:defRPr sz="1400"/>
            </a:lvl6pPr>
            <a:lvl7pPr marL="4354281" indent="0">
              <a:buNone/>
              <a:defRPr sz="1400"/>
            </a:lvl7pPr>
            <a:lvl8pPr marL="5079995" indent="0">
              <a:buNone/>
              <a:defRPr sz="1400"/>
            </a:lvl8pPr>
            <a:lvl9pPr marL="580570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51463" y="7633114"/>
            <a:ext cx="6210958" cy="486833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541867" y="0"/>
            <a:ext cx="17657479" cy="9144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812800" y="444650"/>
            <a:ext cx="14630400" cy="824752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108875" y="-28681"/>
            <a:ext cx="6540651" cy="932325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265059" y="-28680"/>
            <a:ext cx="6231467" cy="831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55093" y="1370219"/>
            <a:ext cx="12488434" cy="1524000"/>
          </a:xfrm>
          <a:prstGeom prst="rect">
            <a:avLst/>
          </a:prstGeom>
        </p:spPr>
        <p:txBody>
          <a:bodyPr vert="horz" lIns="145143" tIns="72571" rIns="145143" bIns="72571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5098" y="3098203"/>
            <a:ext cx="12048564" cy="4678636"/>
          </a:xfrm>
          <a:prstGeom prst="rect">
            <a:avLst/>
          </a:prstGeom>
        </p:spPr>
        <p:txBody>
          <a:bodyPr vert="horz" lIns="145143" tIns="72571" rIns="145143" bIns="7257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2023" y="299324"/>
            <a:ext cx="3793067" cy="486833"/>
          </a:xfrm>
          <a:prstGeom prst="rect">
            <a:avLst/>
          </a:prstGeom>
        </p:spPr>
        <p:txBody>
          <a:bodyPr vert="horz" lIns="145143" tIns="72571" rIns="145143" bIns="72571" rtlCol="0" anchor="ctr"/>
          <a:lstStyle>
            <a:lvl1pPr algn="r">
              <a:defRPr sz="1900">
                <a:solidFill>
                  <a:srgbClr val="FEFEFE"/>
                </a:solidFill>
              </a:defRPr>
            </a:lvl1pPr>
          </a:lstStyle>
          <a:p>
            <a:fld id="{C6FB8D3B-F37B-4784-B1DF-73F4522DCD2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51463" y="7802881"/>
            <a:ext cx="6226048" cy="486833"/>
          </a:xfrm>
          <a:prstGeom prst="rect">
            <a:avLst/>
          </a:prstGeom>
        </p:spPr>
        <p:txBody>
          <a:bodyPr vert="horz" lIns="145143" tIns="72571" rIns="145143" bIns="72571" rtlCol="0" anchor="ctr"/>
          <a:lstStyle>
            <a:lvl1pPr algn="r">
              <a:defRPr sz="19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060" y="299322"/>
            <a:ext cx="2368277" cy="486833"/>
          </a:xfrm>
          <a:prstGeom prst="rect">
            <a:avLst/>
          </a:prstGeom>
        </p:spPr>
        <p:txBody>
          <a:bodyPr vert="horz" lIns="145143" tIns="72571" rIns="145143" bIns="72571" rtlCol="0" anchor="ctr"/>
          <a:lstStyle>
            <a:lvl1pPr algn="l">
              <a:defRPr sz="1900">
                <a:solidFill>
                  <a:srgbClr val="FEFEFE"/>
                </a:solidFill>
              </a:defRPr>
            </a:lvl1pPr>
          </a:lstStyle>
          <a:p>
            <a:fld id="{853F2BD9-5BB0-4C01-BE86-970E0C89E53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1451427" rtl="0" eaLnBrk="1" latinLnBrk="0" hangingPunct="1">
        <a:spcBef>
          <a:spcPct val="0"/>
        </a:spcBef>
        <a:buNone/>
        <a:defRPr sz="63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44285" indent="-435428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800" kern="1200">
          <a:solidFill>
            <a:schemeClr val="tx2"/>
          </a:solidFill>
          <a:latin typeface="+mn-lt"/>
          <a:ea typeface="+mn-ea"/>
          <a:cs typeface="+mn-cs"/>
        </a:defRPr>
      </a:lvl1pPr>
      <a:lvl2pPr marL="1015999" indent="-435428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500" kern="1200">
          <a:solidFill>
            <a:schemeClr val="tx2"/>
          </a:solidFill>
          <a:latin typeface="+mn-lt"/>
          <a:ea typeface="+mn-ea"/>
          <a:cs typeface="+mn-cs"/>
        </a:defRPr>
      </a:lvl2pPr>
      <a:lvl3pPr marL="1451427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1785255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>
          <a:solidFill>
            <a:schemeClr val="tx2"/>
          </a:solidFill>
          <a:latin typeface="+mn-lt"/>
          <a:ea typeface="+mn-ea"/>
          <a:cs typeface="+mn-cs"/>
        </a:defRPr>
      </a:lvl4pPr>
      <a:lvl5pPr marL="2104569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409369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6pPr>
      <a:lvl7pPr marL="2728683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7pPr>
      <a:lvl8pPr marL="3047997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8pPr>
      <a:lvl9pPr marL="3367311" indent="-362857" algn="l" defTabSz="145142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14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427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141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854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568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281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995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708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6;&#1073;&#1088;&#1072;&#1079;&#1086;&#1074;&#1072;&#1090;&#1077;&#1083;&#1100;&#1085;&#1099;&#1077;-&#1084;&#1072;&#1090;&#1077;&#1088;&#1080;&#1072;&#1083;&#1099;.&#1088;&#1092;/&#1087;&#1091;&#1073;&#1083;&#1080;&#1082;&#1072;&#1094;&#1080;&#1080;/42610/3969296/" TargetMode="External"/><Relationship Id="rId3" Type="http://schemas.openxmlformats.org/officeDocument/2006/relationships/hyperlink" Target="https://almanahpedagoga.ru/servisy/publik/publ?id=26173" TargetMode="External"/><Relationship Id="rId7" Type="http://schemas.openxmlformats.org/officeDocument/2006/relationships/hyperlink" Target="https://&#1086;&#1073;&#1088;&#1072;&#1079;&#1086;&#1074;&#1072;&#1090;&#1077;&#1083;&#1100;&#1085;&#1099;&#1077;-&#1084;&#1072;&#1090;&#1077;&#1088;&#1080;&#1072;&#1083;&#1099;.&#1088;&#1092;/42610363410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87;&#1077;&#1076;&#1087;&#1088;&#1086;&#1077;&#1082;&#1090;.&#1088;&#1092;/&#1072;&#1092;&#1072;&#1085;&#1072;&#1089;&#1100;&#1077;&#1074;&#1072;-&#1072;-&#1072;-&#1088;&#1072;&#1079;&#1088;&#1072;&#1073;&#1086;&#1090;&#1082;&#1072;-&#1091;&#1088;&#1086;&#1082;&#1072;/" TargetMode="External"/><Relationship Id="rId5" Type="http://schemas.openxmlformats.org/officeDocument/2006/relationships/hyperlink" Target="https://&#1086;&#1073;&#1088;&#1072;&#1079;&#1086;&#1074;&#1072;&#1090;&#1077;&#1083;&#1100;&#1085;&#1099;&#1077;-&#1084;&#1072;&#1090;&#1077;&#1088;&#1080;&#1072;&#1083;&#1099;.&#1088;&#1092;/&#1087;&#1091;&#1073;&#1083;&#1080;&#1082;&#1072;&#1094;&#1080;&#1080;/42610/3634102/" TargetMode="External"/><Relationship Id="rId4" Type="http://schemas.openxmlformats.org/officeDocument/2006/relationships/hyperlink" Target="https://&#1086;&#1073;&#1088;&#1072;&#1079;&#1086;&#1074;&#1072;&#1090;&#1077;&#1083;&#1100;&#1085;&#1099;&#1077;-&#1084;&#1072;&#1090;&#1077;&#1088;&#1080;&#1072;&#1083;&#1099;.&#1088;&#1092;/&#1087;&#1091;&#1073;&#1083;&#1080;&#1082;&#1072;&#1094;&#1080;&#1080;/42610/2448305/" TargetMode="External"/><Relationship Id="rId9" Type="http://schemas.openxmlformats.org/officeDocument/2006/relationships/hyperlink" Target="https://pedcom.ru/publications/2/3969276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77B3551-2FCA-4E97-B867-101303BE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875" y="427105"/>
            <a:ext cx="11882249" cy="116185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 Покровский колледж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9FF48B-0532-4F7E-AB67-559B9086D924}"/>
              </a:ext>
            </a:extLst>
          </p:cNvPr>
          <p:cNvSpPr txBox="1"/>
          <p:nvPr/>
        </p:nvSpPr>
        <p:spPr>
          <a:xfrm>
            <a:off x="6446384" y="2317531"/>
            <a:ext cx="4006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A8AA5D5-F3EC-473D-983F-21BF93D7FC66}"/>
              </a:ext>
            </a:extLst>
          </p:cNvPr>
          <p:cNvSpPr txBox="1"/>
          <p:nvPr/>
        </p:nvSpPr>
        <p:spPr>
          <a:xfrm>
            <a:off x="1490936" y="4231329"/>
            <a:ext cx="13848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математических и естественно-научных дисциплин 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Афанасьевой Антонины Антоновны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20688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674084-1E6B-4AAF-BFE7-B9235396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426" y="384279"/>
            <a:ext cx="11882249" cy="8287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 и качество студентов 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2020-2021учебный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6E85DC5A-9215-4602-974E-7A73E9562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14458"/>
              </p:ext>
            </p:extLst>
          </p:nvPr>
        </p:nvGraphicFramePr>
        <p:xfrm>
          <a:off x="1409076" y="541817"/>
          <a:ext cx="14045786" cy="7598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458">
                  <a:extLst>
                    <a:ext uri="{9D8B030D-6E8A-4147-A177-3AD203B41FA5}">
                      <a16:colId xmlns="" xmlns:a16="http://schemas.microsoft.com/office/drawing/2014/main" val="749282330"/>
                    </a:ext>
                  </a:extLst>
                </a:gridCol>
                <a:gridCol w="6035787">
                  <a:extLst>
                    <a:ext uri="{9D8B030D-6E8A-4147-A177-3AD203B41FA5}">
                      <a16:colId xmlns="" xmlns:a16="http://schemas.microsoft.com/office/drawing/2014/main" val="2614783753"/>
                    </a:ext>
                  </a:extLst>
                </a:gridCol>
                <a:gridCol w="2260248">
                  <a:extLst>
                    <a:ext uri="{9D8B030D-6E8A-4147-A177-3AD203B41FA5}">
                      <a16:colId xmlns="" xmlns:a16="http://schemas.microsoft.com/office/drawing/2014/main" val="2840620232"/>
                    </a:ext>
                  </a:extLst>
                </a:gridCol>
                <a:gridCol w="2548376">
                  <a:extLst>
                    <a:ext uri="{9D8B030D-6E8A-4147-A177-3AD203B41FA5}">
                      <a16:colId xmlns="" xmlns:a16="http://schemas.microsoft.com/office/drawing/2014/main" val="357872324"/>
                    </a:ext>
                  </a:extLst>
                </a:gridCol>
                <a:gridCol w="2434917">
                  <a:extLst>
                    <a:ext uri="{9D8B030D-6E8A-4147-A177-3AD203B41FA5}">
                      <a16:colId xmlns="" xmlns:a16="http://schemas.microsoft.com/office/drawing/2014/main" val="3492873744"/>
                    </a:ext>
                  </a:extLst>
                </a:gridCol>
              </a:tblGrid>
              <a:tr h="579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39916327"/>
                  </a:ext>
                </a:extLst>
              </a:tr>
              <a:tr h="371510"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 зимний семестр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3811889"/>
                  </a:ext>
                </a:extLst>
              </a:tr>
              <a:tr h="329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мобильных приложений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00536859"/>
                  </a:ext>
                </a:extLst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0610638"/>
                  </a:ext>
                </a:extLst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средства информатизации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7564666"/>
                  </a:ext>
                </a:extLst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Туринформатика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основами рекламы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Т-19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92524659"/>
                  </a:ext>
                </a:extLst>
              </a:tr>
              <a:tr h="337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Сетевое и системное администрирование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52045400"/>
                  </a:ext>
                </a:extLst>
              </a:tr>
              <a:tr h="28198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 летний семестр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668428"/>
                  </a:ext>
                </a:extLst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9760482"/>
                  </a:ext>
                </a:extLst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организации системы безопасности предприятия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1575729"/>
                  </a:ext>
                </a:extLst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 подразделений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8580" marR="68580" marT="0" marB="0" anchor="ctr"/>
                </a:tc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средства информатизации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8580" marR="68580" marT="0" marB="0" anchor="ctr"/>
                </a:tc>
              </a:tr>
              <a:tr h="282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деятельностью функционального подразделения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32691415"/>
                  </a:ext>
                </a:extLst>
              </a:tr>
              <a:tr h="48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Программно-аппаратные средства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37536171"/>
                  </a:ext>
                </a:extLst>
              </a:tr>
              <a:tr h="42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методы и средства, технологии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8580" marR="68580" marT="0" marB="0" anchor="ctr"/>
                </a:tc>
              </a:tr>
              <a:tr h="42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Компьютерные и телекоммуникационные сети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КСиК-17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8580" marR="68580" marT="0" marB="0" anchor="ctr"/>
                </a:tc>
              </a:tr>
              <a:tr h="42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методы и средства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КСиК-17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6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73075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EAF705C-EFD0-4FDC-B7F5-692130E6429F}"/>
              </a:ext>
            </a:extLst>
          </p:cNvPr>
          <p:cNvSpPr/>
          <p:nvPr/>
        </p:nvSpPr>
        <p:spPr>
          <a:xfrm>
            <a:off x="3842243" y="570734"/>
            <a:ext cx="8571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Успеваемость и качество студентов за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2021-2022учебный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BD5C8F2D-211A-4D95-80CD-AB35EA76E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055508"/>
              </p:ext>
            </p:extLst>
          </p:nvPr>
        </p:nvGraphicFramePr>
        <p:xfrm>
          <a:off x="1063689" y="1217065"/>
          <a:ext cx="14376180" cy="6134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985">
                  <a:extLst>
                    <a:ext uri="{9D8B030D-6E8A-4147-A177-3AD203B41FA5}">
                      <a16:colId xmlns="" xmlns:a16="http://schemas.microsoft.com/office/drawing/2014/main" val="2188834311"/>
                    </a:ext>
                  </a:extLst>
                </a:gridCol>
                <a:gridCol w="7354310">
                  <a:extLst>
                    <a:ext uri="{9D8B030D-6E8A-4147-A177-3AD203B41FA5}">
                      <a16:colId xmlns="" xmlns:a16="http://schemas.microsoft.com/office/drawing/2014/main" val="2347830306"/>
                    </a:ext>
                  </a:extLst>
                </a:gridCol>
                <a:gridCol w="1567542">
                  <a:extLst>
                    <a:ext uri="{9D8B030D-6E8A-4147-A177-3AD203B41FA5}">
                      <a16:colId xmlns="" xmlns:a16="http://schemas.microsoft.com/office/drawing/2014/main" val="3821279926"/>
                    </a:ext>
                  </a:extLst>
                </a:gridCol>
                <a:gridCol w="2326339">
                  <a:extLst>
                    <a:ext uri="{9D8B030D-6E8A-4147-A177-3AD203B41FA5}">
                      <a16:colId xmlns="" xmlns:a16="http://schemas.microsoft.com/office/drawing/2014/main" val="2937921637"/>
                    </a:ext>
                  </a:extLst>
                </a:gridCol>
                <a:gridCol w="2346004">
                  <a:extLst>
                    <a:ext uri="{9D8B030D-6E8A-4147-A177-3AD203B41FA5}">
                      <a16:colId xmlns="" xmlns:a16="http://schemas.microsoft.com/office/drawing/2014/main" val="373463920"/>
                    </a:ext>
                  </a:extLst>
                </a:gridCol>
              </a:tblGrid>
              <a:tr h="674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%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4165050513"/>
                  </a:ext>
                </a:extLst>
              </a:tr>
              <a:tr h="472693"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 зимний семестр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5288229"/>
                  </a:ext>
                </a:extLst>
              </a:tr>
              <a:tr h="334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Информационные технологии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1СИП-20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2935635220"/>
                  </a:ext>
                </a:extLst>
              </a:tr>
              <a:tr h="344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969113382"/>
                  </a:ext>
                </a:extLst>
              </a:tr>
              <a:tr h="299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мобильных приложений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2981570620"/>
                  </a:ext>
                </a:extLst>
              </a:tr>
              <a:tr h="269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3316614609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качества функционирования компьютерных систем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2396779764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Информационные технологии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3832252327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2414049084"/>
                  </a:ext>
                </a:extLst>
              </a:tr>
              <a:tr h="284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 anchor="ctr"/>
                </a:tc>
              </a:tr>
              <a:tr h="28302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 летний семестр</a:t>
                      </a:r>
                    </a:p>
                  </a:txBody>
                  <a:tcPr marL="65402" marR="654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2999802"/>
                  </a:ext>
                </a:extLst>
              </a:tr>
              <a:tr h="241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4105975310"/>
                  </a:ext>
                </a:extLst>
              </a:tr>
              <a:tr h="213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мобильных приложений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401787097"/>
                  </a:ext>
                </a:extLst>
              </a:tr>
              <a:tr h="289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409045466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2188176138"/>
                  </a:ext>
                </a:extLst>
              </a:tr>
              <a:tr h="299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мобильных приложений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3333286418"/>
                  </a:ext>
                </a:extLst>
              </a:tr>
              <a:tr h="404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Системное программирование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65402" marR="65402" marT="0" marB="0" anchor="ctr"/>
                </a:tc>
                <a:extLst>
                  <a:ext uri="{0D108BD9-81ED-4DB2-BD59-A6C34878D82A}">
                    <a16:rowId xmlns="" xmlns:a16="http://schemas.microsoft.com/office/drawing/2014/main" val="2139764673"/>
                  </a:ext>
                </a:extLst>
              </a:tr>
              <a:tr h="374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02" marR="65402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5402" marR="65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65402" marR="6540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6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6355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084601"/>
              </p:ext>
            </p:extLst>
          </p:nvPr>
        </p:nvGraphicFramePr>
        <p:xfrm>
          <a:off x="1855788" y="1573968"/>
          <a:ext cx="9896506" cy="3601859"/>
        </p:xfrm>
        <a:graphic>
          <a:graphicData uri="http://schemas.openxmlformats.org/drawingml/2006/table">
            <a:tbl>
              <a:tblPr firstRow="1" firstCol="1" bandRow="1"/>
              <a:tblGrid>
                <a:gridCol w="1585630"/>
                <a:gridCol w="692573"/>
                <a:gridCol w="692573"/>
                <a:gridCol w="692573"/>
                <a:gridCol w="692573"/>
                <a:gridCol w="692573"/>
                <a:gridCol w="692573"/>
                <a:gridCol w="692573"/>
                <a:gridCol w="692573"/>
                <a:gridCol w="692573"/>
                <a:gridCol w="692573"/>
                <a:gridCol w="692573"/>
                <a:gridCol w="692573"/>
              </a:tblGrid>
              <a:tr h="644576">
                <a:tc rowSpan="3"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УД, МДК, ПМ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2019-2020г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2020-2021г.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2021-2022г.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4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</a:t>
                      </a: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561340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561340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561340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561340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</a:t>
                      </a: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</a:t>
                      </a: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обуч.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1805" algn="l"/>
                          <a:tab pos="561975" algn="l"/>
                        </a:tabLs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9027"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Защита ВКР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72571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451427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17714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902854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62856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354281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5079995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805708" algn="l" defTabSz="1451427" rtl="0" eaLnBrk="1" latinLnBrk="0" hangingPunct="1">
                        <a:defRPr sz="29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8820" y="149902"/>
            <a:ext cx="10393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84"/>
            <a:ext cx="16256000" cy="906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28" y="1118823"/>
            <a:ext cx="3903810" cy="292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9" y="1088841"/>
            <a:ext cx="3903811" cy="292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10" y="1088841"/>
            <a:ext cx="4034128" cy="292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28" y="4785057"/>
            <a:ext cx="3852475" cy="27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10" y="4767492"/>
            <a:ext cx="4034128" cy="271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80" y="4785057"/>
            <a:ext cx="3914560" cy="269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6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16256000" cy="927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88" y="1300901"/>
            <a:ext cx="4184942" cy="313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4" y="1282180"/>
            <a:ext cx="4011613" cy="312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1" y="4748765"/>
            <a:ext cx="4243141" cy="293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781" y="1282180"/>
            <a:ext cx="4160708" cy="312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88" y="4777645"/>
            <a:ext cx="3863949" cy="295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blob:https://web.whatsapp.com/5fb3961f-d63f-4d43-9391-29847e8b0e7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038" y="4748765"/>
            <a:ext cx="3882451" cy="295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3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" y="160338"/>
            <a:ext cx="16213235" cy="898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к 2\Desktop\грамоты, дипломы\Certificate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57" y="902240"/>
            <a:ext cx="2575488" cy="33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 2\Desktop\грамоты, дипломы\Certific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99" y="902239"/>
            <a:ext cx="2612985" cy="33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26352" y="3992535"/>
            <a:ext cx="2520850" cy="29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48" y="902240"/>
            <a:ext cx="3970717" cy="286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098" y="902239"/>
            <a:ext cx="3896810" cy="286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97" y="4207230"/>
            <a:ext cx="3043477" cy="25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111" y="4207230"/>
            <a:ext cx="3366254" cy="254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716" y="4181346"/>
            <a:ext cx="3723191" cy="25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23b436bb-0a15-4b97-8007-b727c30941a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78" y="7072855"/>
            <a:ext cx="4669174" cy="147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blob:https://web.whatsapp.com/05db88b1-db44-4d8a-ae65-8ea7167fd1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blob:https://web.whatsapp.com/05db88b1-db44-4d8a-ae65-8ea7167fd1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24" y="6385184"/>
            <a:ext cx="3840946" cy="27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4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85788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50813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73465A-C75F-45CC-BFCD-9016FC9F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51" y="482388"/>
            <a:ext cx="13331181" cy="43022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повышении квалификации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5FB6258-B8B8-4B4C-991B-2B40EAD33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382976"/>
              </p:ext>
            </p:extLst>
          </p:nvPr>
        </p:nvGraphicFramePr>
        <p:xfrm>
          <a:off x="952759" y="1102029"/>
          <a:ext cx="14502100" cy="6631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203">
                  <a:extLst>
                    <a:ext uri="{9D8B030D-6E8A-4147-A177-3AD203B41FA5}">
                      <a16:colId xmlns="" xmlns:a16="http://schemas.microsoft.com/office/drawing/2014/main" val="3469962664"/>
                    </a:ext>
                  </a:extLst>
                </a:gridCol>
                <a:gridCol w="9265199">
                  <a:extLst>
                    <a:ext uri="{9D8B030D-6E8A-4147-A177-3AD203B41FA5}">
                      <a16:colId xmlns="" xmlns:a16="http://schemas.microsoft.com/office/drawing/2014/main" val="2325957826"/>
                    </a:ext>
                  </a:extLst>
                </a:gridCol>
                <a:gridCol w="1147859">
                  <a:extLst>
                    <a:ext uri="{9D8B030D-6E8A-4147-A177-3AD203B41FA5}">
                      <a16:colId xmlns="" xmlns:a16="http://schemas.microsoft.com/office/drawing/2014/main" val="2564041466"/>
                    </a:ext>
                  </a:extLst>
                </a:gridCol>
                <a:gridCol w="1311839">
                  <a:extLst>
                    <a:ext uri="{9D8B030D-6E8A-4147-A177-3AD203B41FA5}">
                      <a16:colId xmlns="" xmlns:a16="http://schemas.microsoft.com/office/drawing/2014/main" val="482496012"/>
                    </a:ext>
                  </a:extLst>
                </a:gridCol>
                <a:gridCol w="1822000">
                  <a:extLst>
                    <a:ext uri="{9D8B030D-6E8A-4147-A177-3AD203B41FA5}">
                      <a16:colId xmlns="" xmlns:a16="http://schemas.microsoft.com/office/drawing/2014/main" val="1084217150"/>
                    </a:ext>
                  </a:extLst>
                </a:gridCol>
              </a:tblGrid>
              <a:tr h="783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курсов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Кол. часов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497798551"/>
                  </a:ext>
                </a:extLst>
              </a:tr>
              <a:tr h="783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Удостоверение о повышении квалификации №140400025124 по дополнительной профессиональной программе «Содержательные-методические и технологические основы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экспертирования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конкурсов профессионального мастерства людей с инвалидностью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341064795"/>
                  </a:ext>
                </a:extLst>
              </a:tr>
              <a:tr h="1186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Удостоверение №25611 о повышении квалификации «Использование современных технологий и методик онлайн-обучения для организации эффективной работы обучающихся в виртуальном образовательном пространстве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Екатеринбург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838301891"/>
                  </a:ext>
                </a:extLst>
              </a:tr>
              <a:tr h="740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о профессиональной переподготовки "Педагог среднего профессионального образования. Теория и практика реализации ФГОС нового поколения"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Смоленск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48934691"/>
                  </a:ext>
                </a:extLst>
              </a:tr>
              <a:tr h="783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Сертификат организаторов районных этапов IT-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Хакатона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Республиканского конкурса "Моя профессия - IT", НП "Ассоциация развития ИТ-отрасли Республики Саха (Якутия)"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392726249"/>
                  </a:ext>
                </a:extLst>
              </a:tr>
              <a:tr h="379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Сертификат организаторов районных этапов IT-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Хакатона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Республиканского конкурса "Моя профессия - IT", НП "Ассоциация развития ИТ-отрасли Республики Саха (Якутия)"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Якутск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188161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5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6830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09F5A16D-CF3E-43D3-AB45-D20A9BE12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235131"/>
              </p:ext>
            </p:extLst>
          </p:nvPr>
        </p:nvGraphicFramePr>
        <p:xfrm>
          <a:off x="1049310" y="394724"/>
          <a:ext cx="14295228" cy="7373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574">
                  <a:extLst>
                    <a:ext uri="{9D8B030D-6E8A-4147-A177-3AD203B41FA5}">
                      <a16:colId xmlns="" xmlns:a16="http://schemas.microsoft.com/office/drawing/2014/main" val="1641982753"/>
                    </a:ext>
                  </a:extLst>
                </a:gridCol>
                <a:gridCol w="9457309">
                  <a:extLst>
                    <a:ext uri="{9D8B030D-6E8A-4147-A177-3AD203B41FA5}">
                      <a16:colId xmlns="" xmlns:a16="http://schemas.microsoft.com/office/drawing/2014/main" val="548547305"/>
                    </a:ext>
                  </a:extLst>
                </a:gridCol>
                <a:gridCol w="1174184">
                  <a:extLst>
                    <a:ext uri="{9D8B030D-6E8A-4147-A177-3AD203B41FA5}">
                      <a16:colId xmlns="" xmlns:a16="http://schemas.microsoft.com/office/drawing/2014/main" val="1912029036"/>
                    </a:ext>
                  </a:extLst>
                </a:gridCol>
                <a:gridCol w="1211460">
                  <a:extLst>
                    <a:ext uri="{9D8B030D-6E8A-4147-A177-3AD203B41FA5}">
                      <a16:colId xmlns="" xmlns:a16="http://schemas.microsoft.com/office/drawing/2014/main" val="774728352"/>
                    </a:ext>
                  </a:extLst>
                </a:gridCol>
                <a:gridCol w="1510701">
                  <a:extLst>
                    <a:ext uri="{9D8B030D-6E8A-4147-A177-3AD203B41FA5}">
                      <a16:colId xmlns="" xmlns:a16="http://schemas.microsoft.com/office/drawing/2014/main" val="3832585387"/>
                    </a:ext>
                  </a:extLst>
                </a:gridCol>
              </a:tblGrid>
              <a:tr h="1278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о повышении квалификации в ГАУ ДПО РС(Я) «ИРПО» «Методика проведения государственной итоговой аттестации в виде демонстрационного экзамена по стандартам </a:t>
                      </a:r>
                      <a:r>
                        <a:rPr lang="ru-RU" sz="20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Россия», 36 часов, 2019г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Покровск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1677286020"/>
                  </a:ext>
                </a:extLst>
              </a:tr>
              <a:tr h="642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№770400231393 повышения квалификации «Эксперт чемпионата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Россия»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2131720541"/>
                  </a:ext>
                </a:extLst>
              </a:tr>
              <a:tr h="642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Свидетельство № 0000006690 на право проведения чемпионатов «Разработка мобильных приложений» по стандартам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orld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kills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 рамках своего региона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949264481"/>
                  </a:ext>
                </a:extLst>
              </a:tr>
              <a:tr h="421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Сертификат «Оказание первой помощи»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243657295"/>
                  </a:ext>
                </a:extLst>
              </a:tr>
              <a:tr h="438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АНО ДПО Учебно-методический центр по охране труда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4073608452"/>
                  </a:ext>
                </a:extLst>
              </a:tr>
              <a:tr h="868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ПК №000323 о повышении квалификации «Современный подход к разработке мобильных приложений средствами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Android Studio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г.Томск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1080824004"/>
                  </a:ext>
                </a:extLst>
              </a:tr>
              <a:tr h="705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№770400428674 повышения квалификации «Эксперт чемпионата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Россия»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г.Москва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</a:tr>
              <a:tr h="868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Свидетельство № 0000014815 на право проведения чемпионатов «Разработка компьютерных игр и мультимедийных приложений» по стандартам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orld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kills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 рамках своего региона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</a:tr>
              <a:tr h="868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№160300001629 о повышении квалификации по профессиональной программе «Внедрение цифровых технологий в дисциплины при проектировании образовательных программ»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г.Иннополис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1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6830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09F5A16D-CF3E-43D3-AB45-D20A9BE12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6315"/>
              </p:ext>
            </p:extLst>
          </p:nvPr>
        </p:nvGraphicFramePr>
        <p:xfrm>
          <a:off x="1304143" y="1109273"/>
          <a:ext cx="14150716" cy="7082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056">
                  <a:extLst>
                    <a:ext uri="{9D8B030D-6E8A-4147-A177-3AD203B41FA5}">
                      <a16:colId xmlns="" xmlns:a16="http://schemas.microsoft.com/office/drawing/2014/main" val="1641982753"/>
                    </a:ext>
                  </a:extLst>
                </a:gridCol>
                <a:gridCol w="9361704">
                  <a:extLst>
                    <a:ext uri="{9D8B030D-6E8A-4147-A177-3AD203B41FA5}">
                      <a16:colId xmlns="" xmlns:a16="http://schemas.microsoft.com/office/drawing/2014/main" val="548547305"/>
                    </a:ext>
                  </a:extLst>
                </a:gridCol>
                <a:gridCol w="1162314">
                  <a:extLst>
                    <a:ext uri="{9D8B030D-6E8A-4147-A177-3AD203B41FA5}">
                      <a16:colId xmlns="" xmlns:a16="http://schemas.microsoft.com/office/drawing/2014/main" val="1912029036"/>
                    </a:ext>
                  </a:extLst>
                </a:gridCol>
                <a:gridCol w="815472">
                  <a:extLst>
                    <a:ext uri="{9D8B030D-6E8A-4147-A177-3AD203B41FA5}">
                      <a16:colId xmlns="" xmlns:a16="http://schemas.microsoft.com/office/drawing/2014/main" val="774728352"/>
                    </a:ext>
                  </a:extLst>
                </a:gridCol>
                <a:gridCol w="1879170">
                  <a:extLst>
                    <a:ext uri="{9D8B030D-6E8A-4147-A177-3AD203B41FA5}">
                      <a16:colId xmlns="" xmlns:a16="http://schemas.microsoft.com/office/drawing/2014/main" val="3832585387"/>
                    </a:ext>
                  </a:extLst>
                </a:gridCol>
              </a:tblGrid>
              <a:tr h="914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 0062 от 29.10.2020 о повышении квалификации «Цифровые инструменты педагога», АНО ДПО ЦОПП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Якутск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1677286020"/>
                  </a:ext>
                </a:extLst>
              </a:tr>
              <a:tr h="150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№661664200925 по программе повышения квалификации «Практика и методика реализации образовательных программ среднего профессионального образования с учетом компетенции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«Разработка мобильных приложений»»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Екатеринбург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2131720541"/>
                  </a:ext>
                </a:extLst>
              </a:tr>
              <a:tr h="744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№33 «Использование (применение) средств индивидуальной защиты»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Якутск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949264481"/>
                  </a:ext>
                </a:extLst>
              </a:tr>
              <a:tr h="1125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Свидетельство № 0000014815 на право проведения чемпионатов «Разработка компьютерных игр и мультимедийных приложений» по стандартам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orld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kills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 рамках своего региона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243657295"/>
                  </a:ext>
                </a:extLst>
              </a:tr>
              <a:tr h="1125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Удостоверение №531 403020 о повышении квалификации «Актуальные вопросы истории в современных реалиях», ООО «Центр инновационного образования и воспитания»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Саратов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extLst>
                  <a:ext uri="{0D108BD9-81ED-4DB2-BD59-A6C34878D82A}">
                    <a16:rowId xmlns="" xmlns:a16="http://schemas.microsoft.com/office/drawing/2014/main" val="4073608452"/>
                  </a:ext>
                </a:extLst>
              </a:tr>
              <a:tr h="1663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Удостоверение №53-483020 о повышении квалификации «Психологическое сопровождение обучающихся в критических ситуациях  в целях реализации Концепции развития психологической службы в системе образования в Российской Федерации на период до 2025года.», ООО «Центр инновационного образования и воспитания»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г.Саратов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2" marR="44332" marT="6157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66"/>
            <a:ext cx="16256000" cy="918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089060-9E92-45E6-9564-C4DC851B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61" y="648286"/>
            <a:ext cx="14548064" cy="170785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Эффективность работы программно-методическому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сопровождению образовательного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процесса с внедрением наиболее эффективных форм и  методов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74CBB6-1F00-4160-8903-9C7B1EAB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608" y="2258008"/>
            <a:ext cx="13995875" cy="5623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комплексы по дисциплинам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программы, календарно-тематические планы и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КОСы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ФОСы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дисциплинам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специальностям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09.02.01. «Компьютерные системы и комплексы»</a:t>
            </a:r>
          </a:p>
          <a:p>
            <a:pPr marL="4572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«Организация и технология защиты информации»</a:t>
            </a:r>
          </a:p>
          <a:p>
            <a:pPr marL="4572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09.02.07. «Информационные системы и программирование»</a:t>
            </a:r>
          </a:p>
          <a:p>
            <a:pPr marL="4572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43.02.10. «Туризм»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3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6256000" cy="93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881a9195-e25a-48ae-83c0-ec279479ec3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8" y="483316"/>
            <a:ext cx="14540459" cy="824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5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47688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4E6E82-68F3-4FF8-B8B6-8AD47538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588" y="328295"/>
            <a:ext cx="12465653" cy="58610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A3DBF78-A687-414A-A081-838D49FEB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027439"/>
              </p:ext>
            </p:extLst>
          </p:nvPr>
        </p:nvGraphicFramePr>
        <p:xfrm>
          <a:off x="970381" y="1028242"/>
          <a:ext cx="14779691" cy="7304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7874">
                  <a:extLst>
                    <a:ext uri="{9D8B030D-6E8A-4147-A177-3AD203B41FA5}">
                      <a16:colId xmlns="" xmlns:a16="http://schemas.microsoft.com/office/drawing/2014/main" val="167008220"/>
                    </a:ext>
                  </a:extLst>
                </a:gridCol>
                <a:gridCol w="11047361">
                  <a:extLst>
                    <a:ext uri="{9D8B030D-6E8A-4147-A177-3AD203B41FA5}">
                      <a16:colId xmlns="" xmlns:a16="http://schemas.microsoft.com/office/drawing/2014/main" val="4093132625"/>
                    </a:ext>
                  </a:extLst>
                </a:gridCol>
                <a:gridCol w="865453">
                  <a:extLst>
                    <a:ext uri="{9D8B030D-6E8A-4147-A177-3AD203B41FA5}">
                      <a16:colId xmlns="" xmlns:a16="http://schemas.microsoft.com/office/drawing/2014/main" val="2081978843"/>
                    </a:ext>
                  </a:extLst>
                </a:gridCol>
                <a:gridCol w="2139003">
                  <a:extLst>
                    <a:ext uri="{9D8B030D-6E8A-4147-A177-3AD203B41FA5}">
                      <a16:colId xmlns="" xmlns:a16="http://schemas.microsoft.com/office/drawing/2014/main" val="257416497"/>
                    </a:ext>
                  </a:extLst>
                </a:gridCol>
              </a:tblGrid>
              <a:tr h="560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участия и продуктивность методической деятельности преподавателя                                                                                                                                                                                 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51941405"/>
                  </a:ext>
                </a:extLst>
              </a:tr>
              <a:tr h="1064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образования и науки РС(Я) эксперт Регионального этапа Всероссийской олимпиады профессионального мастерства обучающихся по специальностям среднего профессионального образования 09.00.00 «Информатика и вычислительная техника»,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929828525"/>
                  </a:ext>
                </a:extLst>
              </a:tr>
              <a:tr h="1121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РС(Я) "Центр развития профессиональных компетенций" эксперт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«Сетевое и системное администрирование»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VI Открытом Региональном чемпионате "Молодые профессионалы" (WorldSkills Russia) РС(Я), г.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Якутск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483023456"/>
                  </a:ext>
                </a:extLst>
              </a:tr>
              <a:tr h="1103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образования и науки РС(Я) эксперт Регионального этапа Всероссийской олимпиады профессионального мастерства обучающихся по специальностям среднего профессионального образования 09.00.00 "Информатика и вычислительная техника",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150867831"/>
                  </a:ext>
                </a:extLst>
              </a:tr>
              <a:tr h="841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Эксперт по</a:t>
                      </a:r>
                      <a:r>
                        <a:rPr lang="ru-RU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компетенции «Сетевое и системное администрирование» в 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</a:t>
                      </a:r>
                      <a:r>
                        <a:rPr lang="ru-RU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Региональном отборочном этапе финала 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Национального чемпионата по профессиональному мастерству среди инвалидов</a:t>
                      </a:r>
                      <a:r>
                        <a:rPr lang="ru-RU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лиц с ограниченными возможностями здоровья «Абилимпикс»-2018 РС(Я) </a:t>
                      </a:r>
                      <a:endParaRPr lang="ru-RU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242795861"/>
                  </a:ext>
                </a:extLst>
              </a:tr>
              <a:tr h="572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Проведение учебно-тренировочных мероприятий в рамках ежегодной «Юниорской Лиги» по компетенции «Разработка мобильных приложений»;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431598057"/>
                  </a:ext>
                </a:extLst>
              </a:tr>
              <a:tr h="841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Тренинга экспертов в рамках деловой программы VII Открытого Регионального чемпионата "Молодые профессионалы" (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)- 2019 РС(Я), г. Якутск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942264833"/>
                  </a:ext>
                </a:extLst>
              </a:tr>
              <a:tr h="841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Руководитель участника Республиканской очной олимпиады по информатике среди студентов образовательных организаций СПО РС(Я), г. Якутск 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                 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821118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2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5720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4476129F-5BCC-4CBA-AD49-3BC25C1EA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70384"/>
              </p:ext>
            </p:extLst>
          </p:nvPr>
        </p:nvGraphicFramePr>
        <p:xfrm>
          <a:off x="839754" y="590850"/>
          <a:ext cx="15078268" cy="7674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578">
                  <a:extLst>
                    <a:ext uri="{9D8B030D-6E8A-4147-A177-3AD203B41FA5}">
                      <a16:colId xmlns="" xmlns:a16="http://schemas.microsoft.com/office/drawing/2014/main" val="2986067219"/>
                    </a:ext>
                  </a:extLst>
                </a:gridCol>
                <a:gridCol w="11032656">
                  <a:extLst>
                    <a:ext uri="{9D8B030D-6E8A-4147-A177-3AD203B41FA5}">
                      <a16:colId xmlns="" xmlns:a16="http://schemas.microsoft.com/office/drawing/2014/main" val="2399398620"/>
                    </a:ext>
                  </a:extLst>
                </a:gridCol>
                <a:gridCol w="989045">
                  <a:extLst>
                    <a:ext uri="{9D8B030D-6E8A-4147-A177-3AD203B41FA5}">
                      <a16:colId xmlns="" xmlns:a16="http://schemas.microsoft.com/office/drawing/2014/main" val="2724457367"/>
                    </a:ext>
                  </a:extLst>
                </a:gridCol>
                <a:gridCol w="2313989">
                  <a:extLst>
                    <a:ext uri="{9D8B030D-6E8A-4147-A177-3AD203B41FA5}">
                      <a16:colId xmlns="" xmlns:a16="http://schemas.microsoft.com/office/drawing/2014/main" val="1577021079"/>
                    </a:ext>
                  </a:extLst>
                </a:gridCol>
              </a:tblGrid>
              <a:tr h="10730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образования и науки РС(Я) эксперт Регионального этапа Всероссийской олимпиады профессионального мастерства обучающихся по специальностям среднего профессионального образования 09.00.00 "Информатика и вычислительная техника",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2639156821"/>
                  </a:ext>
                </a:extLst>
              </a:tr>
              <a:tr h="931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и подготовка участника Регионального этапа Всероссийской олимпиады профессионального мастерства обучающихся по специальностям среднего профессионального образования 10.00.00 "Информационная безопасность", г. Якутск                                                                                             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15223401"/>
                  </a:ext>
                </a:extLst>
              </a:tr>
              <a:tr h="65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эксперт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«Разработка мобильных приложений"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участие в VIII Открытом Региональном чемпионате "Молодые профессионалы" (WorldSkills Russia) РС(Я), г. Якутск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1531090244"/>
                  </a:ext>
                </a:extLst>
              </a:tr>
              <a:tr h="648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Эксперт по компетенции «3 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моделирование для компьютерных игр" за участие в IX Открытом Региональном чемпионате "Молодые профессионалы"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РС(Я)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614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эксперт Муниципального отборочного этапа соревнований "WorldSkills Russia Juniors"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«Разработка мобильных приложений",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г.Покровск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846042678"/>
                  </a:ext>
                </a:extLst>
              </a:tr>
              <a:tr h="79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Проведение профессиональных проб по реализации проекта ранней профессиональной ориентации школьников «Билет в будущее»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848460218"/>
                  </a:ext>
                </a:extLst>
              </a:tr>
              <a:tr h="380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участников для участия в НПК «Шаг в будущую профессию»;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1369754677"/>
                  </a:ext>
                </a:extLst>
              </a:tr>
              <a:tr h="79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эксперт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«Разработка мобильных 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приложений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участие в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Открытом Региональном чемпионате "Молодые профессионалы" (WorldSkills Russia) РС(Я), г. Якутск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340096879"/>
                  </a:ext>
                </a:extLst>
              </a:tr>
              <a:tr h="1014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Главный эксперт по компетенции «Разработка компьютерных игр и мультимедийных приложений за участие в VIII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Открытом Региональном чемпионате "Молодые профессионалы "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РС(Я), г. Якутск </a:t>
                      </a:r>
                      <a:endParaRPr lang="ru-RU" sz="2000" dirty="0"/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304865275"/>
                  </a:ext>
                </a:extLst>
              </a:tr>
              <a:tr h="396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вебинаре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«Чек-лист «Как подготовить и провести мероприятие»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0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275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4476129F-5BCC-4CBA-AD49-3BC25C1EA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082017"/>
              </p:ext>
            </p:extLst>
          </p:nvPr>
        </p:nvGraphicFramePr>
        <p:xfrm>
          <a:off x="839754" y="695781"/>
          <a:ext cx="15078268" cy="8162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380">
                  <a:extLst>
                    <a:ext uri="{9D8B030D-6E8A-4147-A177-3AD203B41FA5}">
                      <a16:colId xmlns="" xmlns:a16="http://schemas.microsoft.com/office/drawing/2014/main" val="2986067219"/>
                    </a:ext>
                  </a:extLst>
                </a:gridCol>
                <a:gridCol w="11295854">
                  <a:extLst>
                    <a:ext uri="{9D8B030D-6E8A-4147-A177-3AD203B41FA5}">
                      <a16:colId xmlns="" xmlns:a16="http://schemas.microsoft.com/office/drawing/2014/main" val="2399398620"/>
                    </a:ext>
                  </a:extLst>
                </a:gridCol>
                <a:gridCol w="989045">
                  <a:extLst>
                    <a:ext uri="{9D8B030D-6E8A-4147-A177-3AD203B41FA5}">
                      <a16:colId xmlns="" xmlns:a16="http://schemas.microsoft.com/office/drawing/2014/main" val="2724457367"/>
                    </a:ext>
                  </a:extLst>
                </a:gridCol>
                <a:gridCol w="2313989">
                  <a:extLst>
                    <a:ext uri="{9D8B030D-6E8A-4147-A177-3AD203B41FA5}">
                      <a16:colId xmlns="" xmlns:a16="http://schemas.microsoft.com/office/drawing/2014/main" val="1577021079"/>
                    </a:ext>
                  </a:extLst>
                </a:gridCol>
              </a:tblGrid>
              <a:tr h="908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Проведение профессиональных проб по реализации проекта ранней профессиональной ориентации школьников «Билет в будущее»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2639156821"/>
                  </a:ext>
                </a:extLst>
              </a:tr>
              <a:tr h="52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Эксперт финала 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VIII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Национального чемпионата "Молодые профессионалы"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РС(Я) по компетенции" Разработка мобильных приложений"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15223401"/>
                  </a:ext>
                </a:extLst>
              </a:tr>
              <a:tr h="52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Научный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руководитель студента, Григорьева Валерия, г. ИСиП-17, в студенческой научно-практической конференции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79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Обучение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предпенсионеров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 программе «Содействие занятости» по разработке мобильных приложений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1531090244"/>
                  </a:ext>
                </a:extLst>
              </a:tr>
              <a:tr h="393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Участие во всероссийском правовом (юридическом диктанте (92 балла из 100)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1027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Стажировка по компетенции «Разработка мобильных приложений» по теме "Современный подход к разработке мобильных приложений средствами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Android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Studio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г.Томск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79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эксперт Муниципального отборочного этапа соревнований "WorldSkills Russia Juniors"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«Разработка мобильных приложений",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г.Покровск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846042678"/>
                  </a:ext>
                </a:extLst>
              </a:tr>
              <a:tr h="79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 по компетенции" 3D моделирование для компьютерных игр" за участие в IX Открытом Региональном чемпионате "Молодые профессионалы" (WorldSkills Russia) РС(Я)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1369754677"/>
                  </a:ext>
                </a:extLst>
              </a:tr>
              <a:tr h="79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организации НП "Ассоциация развития ИТ-отрасли РС(Я) отборочного этапа VI Республиканского конкурса среди студентов СПО "Моя профессия - IT 2021", г. Якутск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340096879"/>
                  </a:ext>
                </a:extLst>
              </a:tr>
              <a:tr h="1295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и подготовка призера I Республиканской олимпиады профессионального мастерства обучающихся по специальностям СПО 09.02.07 Информационные системы и программирования, Министерства образования и науки РС(Я) ГАУ ДПО РС(Я) "Институт развития профессионального образования"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30486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2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90525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4476129F-5BCC-4CBA-AD49-3BC25C1EA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34932"/>
              </p:ext>
            </p:extLst>
          </p:nvPr>
        </p:nvGraphicFramePr>
        <p:xfrm>
          <a:off x="704538" y="1019330"/>
          <a:ext cx="15183504" cy="8344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761">
                  <a:extLst>
                    <a:ext uri="{9D8B030D-6E8A-4147-A177-3AD203B41FA5}">
                      <a16:colId xmlns="" xmlns:a16="http://schemas.microsoft.com/office/drawing/2014/main" val="2986067219"/>
                    </a:ext>
                  </a:extLst>
                </a:gridCol>
                <a:gridCol w="11109656">
                  <a:extLst>
                    <a:ext uri="{9D8B030D-6E8A-4147-A177-3AD203B41FA5}">
                      <a16:colId xmlns="" xmlns:a16="http://schemas.microsoft.com/office/drawing/2014/main" val="2399398620"/>
                    </a:ext>
                  </a:extLst>
                </a:gridCol>
                <a:gridCol w="995948">
                  <a:extLst>
                    <a:ext uri="{9D8B030D-6E8A-4147-A177-3AD203B41FA5}">
                      <a16:colId xmlns="" xmlns:a16="http://schemas.microsoft.com/office/drawing/2014/main" val="2724457367"/>
                    </a:ext>
                  </a:extLst>
                </a:gridCol>
                <a:gridCol w="2330139">
                  <a:extLst>
                    <a:ext uri="{9D8B030D-6E8A-4147-A177-3AD203B41FA5}">
                      <a16:colId xmlns="" xmlns:a16="http://schemas.microsoft.com/office/drawing/2014/main" val="1577021079"/>
                    </a:ext>
                  </a:extLst>
                </a:gridCol>
              </a:tblGrid>
              <a:tr h="550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Сертификат по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вебинару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«Система дистанционного обучения 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Moodle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создание и настройка нового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курса.Вебинар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№1»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2639156821"/>
                  </a:ext>
                </a:extLst>
              </a:tr>
              <a:tr h="524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Главный эксперт по компетенции  «Разработка компьютерных игр и мультимедийных приложений" за участие в IX Открытом Региональном чемпионате "Молодые профессионалы" (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РС(Я), г. Якутск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15223401"/>
                  </a:ext>
                </a:extLst>
              </a:tr>
              <a:tr h="302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Ежегодные открытые занятия в рамках декады ПЦК математических и естественно-научных  дисциплин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1531090244"/>
                  </a:ext>
                </a:extLst>
              </a:tr>
              <a:tr h="534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Участие в организации НП "Ассоциация развития ИТ-отрасли РС(Я) отборочного этапа VI Республиканского конкурса среди студентов СПО "Моя профессия - IT 2021", г. </a:t>
                      </a:r>
                      <a:endParaRPr lang="ru-RU" sz="1800" dirty="0"/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Благодарственное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письмо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846042678"/>
                  </a:ext>
                </a:extLst>
              </a:tr>
              <a:tr h="73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Руководство и подготовка призера I Республиканской олимпиады профессионального мастерства обучающихся по специальностям СПО 09.02.02 Компьютерные сети, Министерства образования и науки РС(Я) ГАУ ДПО РС(Я) "Институт развития профессионального образования"            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933" marR="66933" marT="9296" marB="0"/>
                </a:tc>
                <a:extLst>
                  <a:ext uri="{0D108BD9-81ED-4DB2-BD59-A6C34878D82A}">
                    <a16:rowId xmlns="" xmlns:a16="http://schemas.microsoft.com/office/drawing/2014/main" val="3848460218"/>
                  </a:ext>
                </a:extLst>
              </a:tr>
              <a:tr h="512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Республиканской олимпиады профессионального мастерства обучающихся по специальностям среднего профессионального образования 09.02.07 «Информационные системы и программирование»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502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демоэкзамена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компетенции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«Разработка компьютерных игр и МП»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6767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эксперт по компетенции  «Разработка компьютерных игр и мультимедийных приложений" за участие в X Открытом Региональном чемпионате "Молодые профессионалы" (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РС(Я), г. Якутск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530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слушателей курсам «Цифровая грамотность», на базе ГАПОУ РС(Я) «Медицинский колледж»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827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отборочного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регионального этапа Чемпионата по профессиональному мастерству  «Профессионалы» по компетенции «Разработка компьютерных игр и МП»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5754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участников Моя профессия-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943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Эксперт регионального этапа Чемпионата по профессиональному мастерству  «Профессионалы» по компетенции «Разработка компьютерных игр и мультимедийных приложений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  <a:tr h="684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marL="0" marR="0" lvl="0" indent="0" algn="just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Главный эксперт регионального этапа Чемпионата по профессиональному мастерству  «Профессионалы» по компетенции «Разработка компьютерных игр и мультимедийных приложений» (Юниоры)</a:t>
                      </a: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33" marR="66933" marT="929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8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5999" cy="918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05" y="869428"/>
            <a:ext cx="3072171" cy="357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190" y="869428"/>
            <a:ext cx="2963040" cy="357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05" y="4828261"/>
            <a:ext cx="3072171" cy="350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43" y="4813626"/>
            <a:ext cx="2975408" cy="352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18" y="4828261"/>
            <a:ext cx="2782384" cy="350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11" y="869428"/>
            <a:ext cx="2963040" cy="357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01" y="2338466"/>
            <a:ext cx="2590791" cy="389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959" y="2338466"/>
            <a:ext cx="2590800" cy="389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6256000" cy="934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0" y="629586"/>
            <a:ext cx="2501660" cy="352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97" y="629586"/>
            <a:ext cx="3976947" cy="32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57" y="3882286"/>
            <a:ext cx="3857026" cy="325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984" y="3806472"/>
            <a:ext cx="4235848" cy="260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984" y="629586"/>
            <a:ext cx="4235848" cy="317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1e0a212a-af2c-4499-88e9-0476248a3c7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1e0a212a-af2c-4499-88e9-0476248a3c7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0" y="4076461"/>
            <a:ext cx="250166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96" y="4076461"/>
            <a:ext cx="2593299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96" y="6341063"/>
            <a:ext cx="3717458" cy="235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44" y="6304858"/>
            <a:ext cx="3537678" cy="233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09" y="629586"/>
            <a:ext cx="3468687" cy="317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7465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3F23C4D-6388-400F-AE72-B7F0F51B27FD}"/>
              </a:ext>
            </a:extLst>
          </p:cNvPr>
          <p:cNvSpPr/>
          <p:nvPr/>
        </p:nvSpPr>
        <p:spPr>
          <a:xfrm>
            <a:off x="783772" y="199349"/>
            <a:ext cx="15302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24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C7EE10C3-0D32-4035-A4D3-753156570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587328"/>
              </p:ext>
            </p:extLst>
          </p:nvPr>
        </p:nvGraphicFramePr>
        <p:xfrm>
          <a:off x="678841" y="852660"/>
          <a:ext cx="14716058" cy="8128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957">
                  <a:extLst>
                    <a:ext uri="{9D8B030D-6E8A-4147-A177-3AD203B41FA5}">
                      <a16:colId xmlns="" xmlns:a16="http://schemas.microsoft.com/office/drawing/2014/main" val="1123186766"/>
                    </a:ext>
                  </a:extLst>
                </a:gridCol>
                <a:gridCol w="11290769">
                  <a:extLst>
                    <a:ext uri="{9D8B030D-6E8A-4147-A177-3AD203B41FA5}">
                      <a16:colId xmlns="" xmlns:a16="http://schemas.microsoft.com/office/drawing/2014/main" val="1302108527"/>
                    </a:ext>
                  </a:extLst>
                </a:gridCol>
                <a:gridCol w="1091486">
                  <a:extLst>
                    <a:ext uri="{9D8B030D-6E8A-4147-A177-3AD203B41FA5}">
                      <a16:colId xmlns="" xmlns:a16="http://schemas.microsoft.com/office/drawing/2014/main" val="4078718026"/>
                    </a:ext>
                  </a:extLst>
                </a:gridCol>
                <a:gridCol w="1898846">
                  <a:extLst>
                    <a:ext uri="{9D8B030D-6E8A-4147-A177-3AD203B41FA5}">
                      <a16:colId xmlns="" xmlns:a16="http://schemas.microsoft.com/office/drawing/2014/main" val="2049789502"/>
                    </a:ext>
                  </a:extLst>
                </a:gridCol>
              </a:tblGrid>
              <a:tr h="388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участия обучающихся в выставках, конкурсах, олимпиадах, конференциях, соревнованиях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2905412862"/>
                  </a:ext>
                </a:extLst>
              </a:tr>
              <a:tr h="988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Региональный этап Всероссийской олимпиады профессионального мастерства обучающихся по специальностям среднего профессионального образования, 10.00.00 «Информационная безопасность», Номинация лучшему электромонтеру ОПС, Макаров Алексей, 2018г.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Якутск,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1524051741"/>
                  </a:ext>
                </a:extLst>
              </a:tr>
              <a:tr h="979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Региональная олимпиада в сфере профессионального образования по дисциплине «Информационные технологии в профессиональной деятельности», руководитель призера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Голоков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Александр, 1 место, 2018г.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Якутск,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г.Нерюнгри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3978998130"/>
                  </a:ext>
                </a:extLst>
              </a:tr>
              <a:tr h="992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Открытый региональный чемпионат «Молодые профессионалы» (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Россия), в компетенции «Сетевое и системное администрирование», руководитель призера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Голоков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Александр, 3 место,2018г.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2018г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3 место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3134966802"/>
                  </a:ext>
                </a:extLst>
              </a:tr>
              <a:tr h="648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Республиканская очная олимпиада по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 студентов образовательных организаций СПО РС(Я)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Григорьев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Валерий Никитич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Якутск, 2018г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2105089898"/>
                  </a:ext>
                </a:extLst>
              </a:tr>
              <a:tr h="648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Республиканская очная олимпиада по информатике среди студентов образовательных организаций СПО РС(Я) Самсонов Иван Эдуардович, 2018г.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Якутск, 2018г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42298" marR="42298" marT="5875" marB="0"/>
                </a:tc>
              </a:tr>
              <a:tr h="648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Республиканская очная олимпиада по информатике среди студентов образовательных организаций СПО РС(Я)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Голоков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Александр Егорович, сертификат, 2018г.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Якутск, 2018г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42298" marR="42298" marT="5875" marB="0"/>
                </a:tc>
              </a:tr>
              <a:tr h="987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Открытый региональный чемпионат «Молодые профессионалы» (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Россия), в компетенции «Разработка мобильных приложений», руководитель призера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Иппатьев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Александр, 1 место. 2019г.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marR="0" lvl="0" indent="0" algn="ctr" defTabSz="14514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Якутск, 2019г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место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2653739091"/>
                  </a:ext>
                </a:extLst>
              </a:tr>
              <a:tr h="726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marR="0" lvl="0" indent="0" algn="l" defTabSz="145142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Открытый Национальный чемпионат «Молодые профессионалы»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Россия), в компетенции «Разработка мобильных приложений»,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Иппатьев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Александр,2019г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г.Якутск,2019г.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298" marR="42298" marT="5875" marB="0"/>
                </a:tc>
                <a:extLst>
                  <a:ext uri="{0D108BD9-81ED-4DB2-BD59-A6C34878D82A}">
                    <a16:rowId xmlns="" xmlns:a16="http://schemas.microsoft.com/office/drawing/2014/main" val="290650825"/>
                  </a:ext>
                </a:extLst>
              </a:tr>
              <a:tr h="779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marL="0" marR="0" lvl="0" indent="0" algn="l" defTabSz="145142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Отборочный региональный чемпионат «Молодые профессионалы»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Ворлдскиллс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Россия), в компетенции «Разработка мобильных приложений», Слепцов Никита, 1 место.2019г.</a:t>
                      </a: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298" marR="42298" marT="587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298" marR="42298" marT="587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4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47688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6830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15752A64-DA6E-4713-874C-B0D08D2CA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1019"/>
              </p:ext>
            </p:extLst>
          </p:nvPr>
        </p:nvGraphicFramePr>
        <p:xfrm>
          <a:off x="317242" y="503853"/>
          <a:ext cx="15750073" cy="8722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0494">
                  <a:extLst>
                    <a:ext uri="{9D8B030D-6E8A-4147-A177-3AD203B41FA5}">
                      <a16:colId xmlns="" xmlns:a16="http://schemas.microsoft.com/office/drawing/2014/main" val="933769339"/>
                    </a:ext>
                  </a:extLst>
                </a:gridCol>
                <a:gridCol w="10706036">
                  <a:extLst>
                    <a:ext uri="{9D8B030D-6E8A-4147-A177-3AD203B41FA5}">
                      <a16:colId xmlns="" xmlns:a16="http://schemas.microsoft.com/office/drawing/2014/main" val="3166045984"/>
                    </a:ext>
                  </a:extLst>
                </a:gridCol>
                <a:gridCol w="2161275">
                  <a:extLst>
                    <a:ext uri="{9D8B030D-6E8A-4147-A177-3AD203B41FA5}">
                      <a16:colId xmlns="" xmlns:a16="http://schemas.microsoft.com/office/drawing/2014/main" val="933931577"/>
                    </a:ext>
                  </a:extLst>
                </a:gridCol>
                <a:gridCol w="2032268">
                  <a:extLst>
                    <a:ext uri="{9D8B030D-6E8A-4147-A177-3AD203B41FA5}">
                      <a16:colId xmlns="" xmlns:a16="http://schemas.microsoft.com/office/drawing/2014/main" val="2774994746"/>
                    </a:ext>
                  </a:extLst>
                </a:gridCol>
              </a:tblGrid>
              <a:tr h="90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Открытый региональный чемпионат «Молодые профессионалы» (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Россия), в компетенции «Разработка мобильных приложений», руководитель призера Слепцов Никита, 1 место.2020г.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     </a:t>
                      </a: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</a:t>
                      </a:r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918633843"/>
                  </a:ext>
                </a:extLst>
              </a:tr>
              <a:tr h="7381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marL="0" marR="0" lvl="0" indent="0" algn="l" defTabSz="145142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Открытый отборочный Национальный чемпионат «Молодые профессионалы»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Россия), в компетенции «Разработка мобильных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приложений»,Слепцов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Никита, 1 место.2020г.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2020г.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</a:tr>
              <a:tr h="680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олимпиаде по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декады ПЦК математических и естественно-научных дисциплин,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Кривошапкин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Павел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гр.ИСиП-19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1543814846"/>
                  </a:ext>
                </a:extLst>
              </a:tr>
              <a:tr h="668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олимпиаде по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декады ПЦК математических и естественно-научных дисциплин,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Андросова Татьяна,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студентка гр.ИСиП-20</a:t>
                      </a: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Покровск, 2021</a:t>
                      </a: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3127408853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олимпиаде по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декады ПЦК математических и естественно-научных дисциплин,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Сидоров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Дмитрий, гр.ИСиП-19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Покровск, 2021</a:t>
                      </a: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3 место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3490351348"/>
                  </a:ext>
                </a:extLst>
              </a:tr>
              <a:tr h="90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Открытый региональный чемпионат «Молодые профессионалы»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Ворлдскиллс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Россия), в компетенции «Разработка компьютерных игр и мультимедийных приложений»,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Винокурова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Татьяна, студент гр.ИСиП-20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306018371"/>
                  </a:ext>
                </a:extLst>
              </a:tr>
              <a:tr h="102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Открытый региональный чемпионат «Молодые профессионалы» (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Ворлдскиллс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Россия), в компетенции «Разработка компьютерных игр и мультимедийных приложений», руководитель призера Широких Роман, 1 место.2021г.</a:t>
                      </a:r>
                      <a:endParaRPr lang="ru-RU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marL="0" marR="0" lvl="0" indent="0" algn="ctr" defTabSz="14514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I степени</a:t>
                      </a:r>
                    </a:p>
                    <a:p>
                      <a:endParaRPr lang="ru-RU" dirty="0"/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73316899"/>
                  </a:ext>
                </a:extLst>
              </a:tr>
              <a:tr h="1083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форум молодых исследователей "Шаг в будущую профессию". Руководитель лауреата республиканского форума «Шаг в будущую профессию» секция «Математика и информационные технологии» Кузьмин Даниил,1 место,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г.Якутск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2020г.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marL="0" marR="0" lvl="0" indent="0" algn="ctr" defTabSz="14514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I степени</a:t>
                      </a:r>
                    </a:p>
                    <a:p>
                      <a:endParaRPr lang="ru-RU" dirty="0"/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1957347758"/>
                  </a:ext>
                </a:extLst>
              </a:tr>
              <a:tr h="984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Международный 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</a:rPr>
                        <a:t>дистант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-форум лучших молодых умов планеты. Молодежь мира-вызовам современности. Исследовательская работа: «Разработка приложения «</a:t>
                      </a: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</a:rPr>
                        <a:t>Проф_Навигатор_Якутии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» на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Times New Roman"/>
                        </a:rPr>
                        <a:t>android studio</a:t>
                      </a:r>
                      <a:endParaRPr lang="ru-RU" sz="2000" dirty="0"/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г.Москва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2021г.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Победитель 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extLst>
                  <a:ext uri="{0D108BD9-81ED-4DB2-BD59-A6C34878D82A}">
                    <a16:rowId xmlns="" xmlns:a16="http://schemas.microsoft.com/office/drawing/2014/main" val="2066393902"/>
                  </a:ext>
                </a:extLst>
              </a:tr>
              <a:tr h="8319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Хакатон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среди студентов Покровского колледжа по разработке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брендбука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прототипа сайта Центра подготовки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рабочих кадров «Арктика»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2023г.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2 место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38" marR="65938" marT="915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4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6256000" cy="92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99" y="595120"/>
            <a:ext cx="2795666" cy="385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51" y="652596"/>
            <a:ext cx="3036277" cy="37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12" y="637096"/>
            <a:ext cx="34448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7" y="2550801"/>
            <a:ext cx="345471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76" y="595120"/>
            <a:ext cx="4368036" cy="344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6227fb8c-1805-4c73-906a-9f3b5bdfa4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76" y="3088351"/>
            <a:ext cx="4368036" cy="323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76" y="5312024"/>
            <a:ext cx="4368036" cy="29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52" y="4706411"/>
            <a:ext cx="2792074" cy="351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38" y="4706409"/>
            <a:ext cx="2917000" cy="351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52" y="4706411"/>
            <a:ext cx="3031760" cy="351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4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2" y="0"/>
            <a:ext cx="16360931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596b8d16-d720-4906-a842-cbb6b7c8448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80" y="617626"/>
            <a:ext cx="4598129" cy="320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625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625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9" descr="blob:https://web.whatsapp.com/a30a32fb-7e46-4afa-adeb-176c1cbb1e1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76" y="617626"/>
            <a:ext cx="2739869" cy="392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612" y="617626"/>
            <a:ext cx="2625542" cy="392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78" y="617626"/>
            <a:ext cx="2741794" cy="39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80" y="4721902"/>
            <a:ext cx="2841625" cy="37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39" y="4721902"/>
            <a:ext cx="2123592" cy="38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77" y="4769461"/>
            <a:ext cx="2888547" cy="383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612" y="4721902"/>
            <a:ext cx="2625542" cy="38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31" y="4769461"/>
            <a:ext cx="2370503" cy="383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7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0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EC6BFA5C-CDEF-4BE4-9BF8-91C61E54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92" y="303212"/>
            <a:ext cx="9333184" cy="78869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Антонина Антоновна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2E2829DD-EC81-42A4-AB0B-84F5FED2E5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5413" y="1071563"/>
            <a:ext cx="12320587" cy="7240587"/>
          </a:xfrm>
        </p:spPr>
        <p:txBody>
          <a:bodyPr>
            <a:noAutofit/>
          </a:bodyPr>
          <a:lstStyle/>
          <a:p>
            <a:pPr>
              <a:spcBef>
                <a:spcPts val="5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Преподаватель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и естественно-научных дисциплин</a:t>
            </a:r>
          </a:p>
          <a:p>
            <a:pPr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Отличник образования РС(Я)</a:t>
            </a:r>
          </a:p>
          <a:p>
            <a:pPr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эксперт компетенции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компьютерных игр и мультимедийных приложений»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2007г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настоящее время </a:t>
            </a:r>
          </a:p>
          <a:p>
            <a:pPr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</a:p>
          <a:p>
            <a:pPr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высших образования:                     </a:t>
            </a:r>
          </a:p>
          <a:p>
            <a:pPr marL="0" indent="0"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2007г. окончила Якутский государственный институт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г.Якутск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 специальности «Прикладная математика и информатика», присуждена квалификация- математик, системный программист. </a:t>
            </a:r>
          </a:p>
          <a:p>
            <a:pPr marL="0" indent="0">
              <a:spcBef>
                <a:spcPts val="5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2010г. окончила Российский университет дружбы народов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 специальности «Экономика и управление на предприятии», присуждена квалификация – экономист-менеджер.</a:t>
            </a:r>
          </a:p>
          <a:p>
            <a:pPr marL="0" indent="0">
              <a:spcBef>
                <a:spcPts val="5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профессиональной переподготовке «Педагог среднего профессионального образования. Теория и практика реализации ФГОС нового поколения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г.Смоленск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2018г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Заведующая предметно-цикловой комиссией математических и естественно-научных дисциплин ГБПОУ РС(Я) «Покровский колледж». Приказ № 15.1-п от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08.02.2016 по 2022г.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9" y="1072055"/>
            <a:ext cx="3080426" cy="4193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08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5720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AE54F-9A10-4818-B2B7-E8B8D34F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28" y="458924"/>
            <a:ext cx="11882249" cy="436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8ACF7FA2-F877-4B8A-93EC-C41511217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887030"/>
              </p:ext>
            </p:extLst>
          </p:nvPr>
        </p:nvGraphicFramePr>
        <p:xfrm>
          <a:off x="1175657" y="1101012"/>
          <a:ext cx="14742367" cy="7384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438">
                  <a:extLst>
                    <a:ext uri="{9D8B030D-6E8A-4147-A177-3AD203B41FA5}">
                      <a16:colId xmlns="" xmlns:a16="http://schemas.microsoft.com/office/drawing/2014/main" val="3143060403"/>
                    </a:ext>
                  </a:extLst>
                </a:gridCol>
                <a:gridCol w="12731660">
                  <a:extLst>
                    <a:ext uri="{9D8B030D-6E8A-4147-A177-3AD203B41FA5}">
                      <a16:colId xmlns="" xmlns:a16="http://schemas.microsoft.com/office/drawing/2014/main" val="2580300571"/>
                    </a:ext>
                  </a:extLst>
                </a:gridCol>
                <a:gridCol w="1362269">
                  <a:extLst>
                    <a:ext uri="{9D8B030D-6E8A-4147-A177-3AD203B41FA5}">
                      <a16:colId xmlns="" xmlns:a16="http://schemas.microsoft.com/office/drawing/2014/main" val="3316470418"/>
                    </a:ext>
                  </a:extLst>
                </a:gridCol>
              </a:tblGrid>
              <a:tr h="5119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Поощрения за профессиональную деятельность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231630869"/>
                  </a:ext>
                </a:extLst>
              </a:tr>
              <a:tr h="755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за качественную подготовку участника региональной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олимпиады в сфере профессионального образования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95459283"/>
                  </a:ext>
                </a:extLst>
              </a:tr>
              <a:tr h="686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эксперту отборочного тура Открытого регионального чемпионата "Молодые профессионалы" (WorldSkills Russia)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«Сетевое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системное администрирование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509021208"/>
                  </a:ext>
                </a:extLst>
              </a:tr>
              <a:tr h="709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главному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эксперту по компетенции «Разработка мобильных приложений»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помощь в подготовке и проведении муниципального отборочного этапа соревнований «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Junior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788437267"/>
                  </a:ext>
                </a:extLst>
              </a:tr>
              <a:tr h="936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Министерство образования и науки РС(Я) за поддержку в организации регионального этапа Всероссийской олимпиады профессионального мастерства обучающихся по специальностям среднего профессионального образования                                                                                                      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92544609"/>
                  </a:ext>
                </a:extLst>
              </a:tr>
              <a:tr h="717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эксперту отборочного тура Открытого регионального чемпионата "Молодые профессионалы" (WorldSkills Russia)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«Интернет вещей"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584742570"/>
                  </a:ext>
                </a:extLst>
              </a:tr>
              <a:tr h="698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эксперту отборочного тура Открытого регионального чемпионата "Молодые профессионалы" (WorldSkills Russia)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«Сетевое и системное администрирование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    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017250300"/>
                  </a:ext>
                </a:extLst>
              </a:tr>
              <a:tr h="936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ГАУ РС(Я) "Центр развития профессиональных компетенций" за проведение в качестве главного эксперта VII Открытого Регионального чемпионата "Молодые профессионалы" (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)- 2019 РС(Я)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мобильных приложений"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                                                                                            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280272411"/>
                  </a:ext>
                </a:extLst>
              </a:tr>
              <a:tr h="667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Главному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эксперту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Открытого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 чемпионата "Молодые профессионалы" (WorldSkills Russia) по компетенции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«Разработка мобильных приложений"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4105972435"/>
                  </a:ext>
                </a:extLst>
              </a:tr>
              <a:tr h="6595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Благодарственное письмо ГБПОУ РС(Я) "Покровский колледж" за многолетний труд в системе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профтехобразования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4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275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50FDB342-7899-49A1-83A0-D80A9FAC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35055"/>
              </p:ext>
            </p:extLst>
          </p:nvPr>
        </p:nvGraphicFramePr>
        <p:xfrm>
          <a:off x="682171" y="523878"/>
          <a:ext cx="15142547" cy="9247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039">
                  <a:extLst>
                    <a:ext uri="{9D8B030D-6E8A-4147-A177-3AD203B41FA5}">
                      <a16:colId xmlns="" xmlns:a16="http://schemas.microsoft.com/office/drawing/2014/main" val="2044693621"/>
                    </a:ext>
                  </a:extLst>
                </a:gridCol>
                <a:gridCol w="13400785">
                  <a:extLst>
                    <a:ext uri="{9D8B030D-6E8A-4147-A177-3AD203B41FA5}">
                      <a16:colId xmlns="" xmlns:a16="http://schemas.microsoft.com/office/drawing/2014/main" val="609903442"/>
                    </a:ext>
                  </a:extLst>
                </a:gridCol>
                <a:gridCol w="1075723">
                  <a:extLst>
                    <a:ext uri="{9D8B030D-6E8A-4147-A177-3AD203B41FA5}">
                      <a16:colId xmlns="" xmlns:a16="http://schemas.microsoft.com/office/drawing/2014/main" val="3734747253"/>
                    </a:ext>
                  </a:extLst>
                </a:gridCol>
              </a:tblGrid>
              <a:tr h="796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Благодарственное письмо эксперту отборочного тура Открытого регионального чемпионата "Молодые профессионалы" (WorldSkills Russia) по компетенции  «Интернет вещей»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19886481"/>
                  </a:ext>
                </a:extLst>
              </a:tr>
              <a:tr h="796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Организационного комитета IV Республиканского конкурса "Моя профессия - IT" за активное участие в организации конкурса, г. Якутск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627242642"/>
                  </a:ext>
                </a:extLst>
              </a:tr>
              <a:tr h="813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Благодарность Главному эксперту отборочного тура Открытого регионального чемпионата "Молодые профессионалы"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по компетенции «Разработка компьютерных игр и мультимедийных приложений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4098752992"/>
                  </a:ext>
                </a:extLst>
              </a:tr>
              <a:tr h="873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Благодарность Главному эксперту Открытого регионального чемпионата "Молодые профессионалы" (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по компетенции «Разработка компьютерных игр и мультимедийных приложений»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880006430"/>
                  </a:ext>
                </a:extLst>
              </a:tr>
              <a:tr h="1431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руководителю Министерства образования и науки РС(Я) ГАУ ДПО РС(Я) "Институт развития профессионального образования" за организацию и подготовку призера I Республиканской олимпиады профессионального мастерства обучающихся по специальностям СПО 09.02.07 Информационные системы и программирования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268663839"/>
                  </a:ext>
                </a:extLst>
              </a:tr>
              <a:tr h="829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НП "Ассоциация развития ИТ-отрасли РС(Я) за активное участие в организации отборочного этапа VI Республиканского конкурса среди студентов СПО "Моя профессия - IT 2021", г. Якутск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332022224"/>
                  </a:ext>
                </a:extLst>
              </a:tr>
              <a:tr h="1295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эксперта с Министерства образования и науки РС(Я) ГАУ ДПО РС(Я) "Институт развития профессионального образования" за организацию и подготовку призера I Республиканской олимпиады профессионального мастерства обучающихся по специальностям СПО 09.02.07 Информационные системы и программирования          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547327576"/>
                  </a:ext>
                </a:extLst>
              </a:tr>
              <a:tr h="373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Благодарственное письмо ГБПОУ РС(Я) "Покровский колледж" за вклад в развитие </a:t>
                      </a:r>
                      <a:r>
                        <a:rPr kumimoji="0" lang="ru-RU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профессионального образования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419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ГБПОУ РС(Я) "Покровский колледж"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многолетний труд в системе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профтехобразования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141767044"/>
                  </a:ext>
                </a:extLst>
              </a:tr>
              <a:tr h="4796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экспертирование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Республиканского детского чемпионата по компетенции «РКИ и МП»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983755994"/>
                  </a:ext>
                </a:extLst>
              </a:tr>
              <a:tr h="4796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эксперту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личный вклад в развитие движения «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Профессионалы»в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РС(Я)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4796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l" defTabSz="145142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главному эксперту за личный вклад в развитие движения «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Профессионалы»в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РС(Я)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4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141"/>
            <a:ext cx="16256000" cy="938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44" y="569197"/>
            <a:ext cx="2837246" cy="388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03" y="569197"/>
            <a:ext cx="2983040" cy="388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69" y="569197"/>
            <a:ext cx="2713221" cy="388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87" y="4721902"/>
            <a:ext cx="2743203" cy="380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43" y="569198"/>
            <a:ext cx="2823589" cy="388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03" y="4721902"/>
            <a:ext cx="2983040" cy="380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45" y="4657491"/>
            <a:ext cx="2837246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43" y="4657490"/>
            <a:ext cx="2805878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8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fb65d8de-470b-45f0-885d-1c419ba292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31" y="4129740"/>
            <a:ext cx="2749343" cy="400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31" y="989350"/>
            <a:ext cx="4488202" cy="269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875" y="1015460"/>
            <a:ext cx="4502101" cy="267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69" y="1008015"/>
            <a:ext cx="4506087" cy="267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41" y="4122194"/>
            <a:ext cx="2899180" cy="40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09" y="4129741"/>
            <a:ext cx="2736850" cy="400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26" y="4129741"/>
            <a:ext cx="2515821" cy="400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blob:https://web.whatsapp.com/086d39c9-15cb-48c4-9f1f-54076616e0b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166" y="4122194"/>
            <a:ext cx="2554810" cy="40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74" y="2276569"/>
            <a:ext cx="2518771" cy="335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97" y="2276569"/>
            <a:ext cx="2347462" cy="335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48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i?id=b0db228503f2626ba9f4783d6817b5ae9058e3da-828197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56000" cy="86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0780" y="1545081"/>
            <a:ext cx="1270999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учебной деятельности активно используются офисные прикладные программы и средства ИКТ: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мультимедиа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технологии,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таблицы,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подготовки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презентаций,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приложения тестирования.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преподавании используются современные образовательные технологии, дающие возможность повышать качество образования: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кейс-технологии,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метод-проектов.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обучения ориентирована на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практикоориентированный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подход. Организации внеаудиторной самостоятельной работы по дисциплинам и междисциплинарным курсам  направлена на подготовку к защите курсовых работ и ВКР, а также подготовку участников олимпиады профессионального мастерства и чемпионатов профессионального мастерства по стандартам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14425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715" y="2239299"/>
            <a:ext cx="12711659" cy="487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учебно-методические комплексы по дисциплинам;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выполнению практических работ;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подготовке к защите курсового проекта;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выполнению самостоятельной работы;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опорный конспект лекций;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презентационный материал по темам;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контрольно-оценочные средства в форме тестовых заданий, в форме практических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кейсов;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 оценочных средств по программам подготовки;</a:t>
            </a:r>
          </a:p>
        </p:txBody>
      </p:sp>
    </p:spTree>
    <p:extLst>
      <p:ext uri="{BB962C8B-B14F-4D97-AF65-F5344CB8AC3E}">
        <p14:creationId xmlns:p14="http://schemas.microsoft.com/office/powerpoint/2010/main" val="10834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6256000" cy="913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91" y="1204210"/>
            <a:ext cx="2353456" cy="302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27" y="1211706"/>
            <a:ext cx="2458387" cy="302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7" descr="blob:https://web.whatsapp.com/059d1f7f-4ba4-4869-bce9-27ed6397ee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1" y="1204211"/>
            <a:ext cx="2398426" cy="302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1" y="4601980"/>
            <a:ext cx="2398426" cy="343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95" y="4601980"/>
            <a:ext cx="2360952" cy="361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82" y="4601980"/>
            <a:ext cx="2540832" cy="361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пк 2\Downloads\crt_39692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331" y="4601980"/>
            <a:ext cx="2328874" cy="34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4104" y="604603"/>
            <a:ext cx="5981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 опыта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857" y="1204210"/>
            <a:ext cx="2402348" cy="29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blob:https://web.whatsapp.com/e7357348-14f2-45a7-a0b2-57679ecb01c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rs.mds.yandex.net/i?id=b0db228503f2626ba9f4783d6817b5ae9058e3da-828197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75" y="404250"/>
            <a:ext cx="16302375" cy="87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07" y="1620162"/>
            <a:ext cx="4055958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blob:https://web.whatsapp.com/6926d0bf-0f79-44c6-b25a-57f201b19e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0" y="1690649"/>
            <a:ext cx="41522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07" y="5088875"/>
            <a:ext cx="4055958" cy="288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594" y="1620162"/>
            <a:ext cx="2590800" cy="32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593" y="4934795"/>
            <a:ext cx="2590800" cy="359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blob:https://web.whatsapp.com/e7357348-14f2-45a7-a0b2-57679ecb01c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23" y="5055004"/>
            <a:ext cx="2408237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87" y="5036123"/>
            <a:ext cx="2435903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6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4125" y="1218113"/>
            <a:ext cx="1361106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Всероссийский педагогический конкурс «Методическая разработка», 2 место, от 27.12.2018, издательство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Педлидер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2018г.;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от 28.09.2018г. выдано Всероссийское образовательно-просветительское издание «Альманах педагога», «Разработка занятия по дисциплине «Защита информации в АС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»»,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ttps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almanahpedagoga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  <a:hlinkClick r:id="rId3"/>
              </a:rPr>
              <a:t>servisy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  <a:hlinkClick r:id="rId3"/>
              </a:rPr>
              <a:t>publik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  <a:hlinkClick r:id="rId3"/>
              </a:rPr>
              <a:t>publ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/>
              </a:rPr>
              <a:t>?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3"/>
              </a:rPr>
              <a:t>id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/>
              </a:rPr>
              <a:t>=26173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N 2448305 от 30.09.2020 выдано Всероссийским сетевым изданием "Образовательные материалы" «Разработка сайта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Wix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https://образовательные-материалы.рф/публикации/42610/2448305/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от 14 сентября 2022 г. № 3634102: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5"/>
              </a:rPr>
              <a:t>https://образовательные-материалы.рф/публикации/42610/3634102/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во Всероссийском информационно-образовательном портале «Академия педагогических проектов РФ»,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6"/>
              </a:rPr>
              <a:t>https://педпроект.рф/афанасьева-а-а-разработка-урока/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, 2023г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Всероссийское сетевое издание «Образовательные материалы»,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7"/>
              </a:rPr>
              <a:t>https://образовательные-материалы.рф/426103634102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2023г.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Всероссийское сетевое издание «Образовательные материалы»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8"/>
              </a:rPr>
              <a:t>https://образовательные-материалы.рф/публикации/42610/3969296/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, 2023г.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Свидетельство о публикации Всероссийское сетевое издание «Педагогические конкурсы»,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9"/>
              </a:rPr>
              <a:t>https://</a:t>
            </a:r>
            <a:r>
              <a:rPr lang="en-US" sz="2000" b="1" u="sng" dirty="0" err="1">
                <a:latin typeface="Times New Roman" pitchFamily="18" charset="0"/>
                <a:cs typeface="Times New Roman" pitchFamily="18" charset="0"/>
                <a:hlinkClick r:id="rId9"/>
              </a:rPr>
              <a:t>pedcom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9"/>
              </a:rPr>
              <a:t>.</a:t>
            </a:r>
            <a:r>
              <a:rPr lang="en-US" sz="2000" b="1" u="sng" dirty="0" err="1">
                <a:latin typeface="Times New Roman" pitchFamily="18" charset="0"/>
                <a:cs typeface="Times New Roman" pitchFamily="18" charset="0"/>
                <a:hlinkClick r:id="rId9"/>
              </a:rPr>
              <a:t>ru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  <a:hlinkClick r:id="rId9"/>
              </a:rPr>
              <a:t>publications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9"/>
              </a:rPr>
              <a:t>/2/3969276/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Всероссийский профессиональный педагогический конкурс в номинации «Творческий педагог», 1 место, 2023г.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Всероссийский педагогический конкурс «Педагогический проект», «Разработка мобильных приложений», 2 место, 2023г.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преподавателя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http://college-pokrovsk.ru/prepodavateli/afanasyeva-antonina-antonovna.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469" y="494676"/>
            <a:ext cx="733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 опыта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8" y="0"/>
            <a:ext cx="1625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9015" y="1034321"/>
            <a:ext cx="13446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Результаты участия и продуктивность методической деятельности преподавателя: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99213" y="384700"/>
            <a:ext cx="13745979" cy="7702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уровне образовательной организации: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1. Конкурс профессионального мастерства «Преподаватель года-2019», г. Покровск, Диплом I</a:t>
            </a:r>
            <a:r>
              <a:rPr lang="en-US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I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степени;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2. Конкурс профессионального мастерства «Куратор года-2020», г. Покровск, Диплом I</a:t>
            </a:r>
            <a:r>
              <a:rPr lang="en-US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I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степени;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3. Ежегодные открытые занятия в рамках Декады математических и естественно-научных дисциплин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4. Мастер-класс по теме «Разработка мобильных приложений» в рамках «Юниорской Лиги-2021», г. Покровск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республиканском уровне: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1.  Сертификат участника «Лучший эксперт чемпионатного движения», ГАУ ДПО РС(Я) «ИРПО», 2022г.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2. Выставка в республиканской </a:t>
            </a:r>
            <a:r>
              <a:rPr lang="ru-RU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профориентационной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ярмарке в рамках Деловой программы чемпионата «Молодые профессионалы», г. Якутск, 2018г.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всероссийском уровне: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1. Победитель Всероссийского педагогического конкурса в номинации «Методическая разработка», 2 место, от 27.12.2018, издательство </a:t>
            </a:r>
            <a:r>
              <a:rPr lang="ru-RU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Педлидер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, 2018г.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2. Стажировка по компетенции «Разработка мобильных приложений» по теме "Современный подход к разработке мобильных приложений средствами </a:t>
            </a:r>
            <a:r>
              <a:rPr lang="ru-RU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Android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Studio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г.Томск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, 2020г.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3. Победитель Всероссийского профессионального конкурса в номинации «Творческий педагог, 1 место, 2023г.»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4. Победитель Всероссийского  педагогического конкурса  «Педагогический проект», 2 место, 2023г.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BAA5B75-0DA3-4A41-AFD8-0E0518690254}"/>
              </a:ext>
            </a:extLst>
          </p:cNvPr>
          <p:cNvSpPr/>
          <p:nvPr/>
        </p:nvSpPr>
        <p:spPr>
          <a:xfrm>
            <a:off x="7674965" y="5831175"/>
            <a:ext cx="86212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2010г. окончила Российский университет дружбы народов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г.Москва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по специальности «Экономика и управление на предприятии», присуждена квалификация – экономист-менеджер.</a:t>
            </a:r>
            <a:endParaRPr lang="ru-RU" sz="2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пк 2\Desktop\сканы\дип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71" y="2073266"/>
            <a:ext cx="5947940" cy="330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80" y="2073266"/>
            <a:ext cx="5396459" cy="318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71" y="5525411"/>
            <a:ext cx="5947940" cy="318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754" y="503606"/>
            <a:ext cx="7300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 2007г. окончила Якутский государственный институт (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г.Якутск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 по специальности «Прикладная математика и информатика», присуждена квалификация- математик, системный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программист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74965" y="545656"/>
            <a:ext cx="8352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 «Педагог среднего профессионального образования. Теория и практика реализации ФГОС нового поколения» ,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г.Смоленск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2018г.</a:t>
            </a:r>
          </a:p>
        </p:txBody>
      </p:sp>
    </p:spTree>
    <p:extLst>
      <p:ext uri="{BB962C8B-B14F-4D97-AF65-F5344CB8AC3E}">
        <p14:creationId xmlns:p14="http://schemas.microsoft.com/office/powerpoint/2010/main" val="181712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3554" y="3807502"/>
            <a:ext cx="1058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3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8"/>
            <a:ext cx="16256000" cy="91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D671F0-393E-4211-B6F5-D9198F18E74D}"/>
              </a:ext>
            </a:extLst>
          </p:cNvPr>
          <p:cNvSpPr txBox="1"/>
          <p:nvPr/>
        </p:nvSpPr>
        <p:spPr>
          <a:xfrm>
            <a:off x="7550436" y="1757827"/>
            <a:ext cx="6900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/>
                <a:ea typeface="Times New Roman"/>
              </a:rPr>
              <a:t>Нагрудный знак «Отличник </a:t>
            </a:r>
            <a:endParaRPr lang="ru-RU" sz="4000" b="1" dirty="0" smtClean="0">
              <a:latin typeface="Times New Roman"/>
              <a:ea typeface="Times New Roman"/>
            </a:endParaRPr>
          </a:p>
          <a:p>
            <a:pPr algn="ctr"/>
            <a:r>
              <a:rPr lang="ru-RU" sz="4000" b="1" dirty="0" smtClean="0">
                <a:latin typeface="Times New Roman"/>
                <a:ea typeface="Times New Roman"/>
              </a:rPr>
              <a:t>системы образования</a:t>
            </a:r>
          </a:p>
          <a:p>
            <a:pPr algn="ctr"/>
            <a:r>
              <a:rPr lang="ru-RU" sz="4000" b="1" dirty="0" smtClean="0">
                <a:latin typeface="Times New Roman"/>
                <a:ea typeface="Times New Roman"/>
              </a:rPr>
              <a:t> </a:t>
            </a:r>
            <a:r>
              <a:rPr lang="ru-RU" sz="4000" b="1" dirty="0">
                <a:latin typeface="Times New Roman"/>
                <a:ea typeface="Times New Roman"/>
              </a:rPr>
              <a:t>Республики Саха «Якутия</a:t>
            </a:r>
            <a:r>
              <a:rPr lang="ru-RU" sz="4000" b="1" dirty="0" smtClean="0">
                <a:latin typeface="Times New Roman"/>
                <a:ea typeface="Times New Roman"/>
              </a:rPr>
              <a:t>»»</a:t>
            </a:r>
          </a:p>
          <a:p>
            <a:pPr algn="ctr"/>
            <a:r>
              <a:rPr lang="ru-RU" sz="4000" b="1" dirty="0" smtClean="0">
                <a:latin typeface="Times New Roman"/>
                <a:ea typeface="Times New Roman"/>
              </a:rPr>
              <a:t> </a:t>
            </a:r>
            <a:r>
              <a:rPr lang="ru-RU" sz="4000" b="1" dirty="0">
                <a:latin typeface="Times New Roman"/>
                <a:ea typeface="Times New Roman"/>
              </a:rPr>
              <a:t>от 10.07.2020г № 01-145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62" y="1427962"/>
            <a:ext cx="5476875" cy="632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8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8"/>
            <a:ext cx="16256000" cy="91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144AFA67-1CA1-4802-B79F-63FB09B0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030" y="253650"/>
            <a:ext cx="11882249" cy="112544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Обучаемые дисциплины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35195AF4-8891-4B0B-AAB8-5CA421CB7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607" y="1334125"/>
            <a:ext cx="14537094" cy="7399328"/>
          </a:xfrm>
        </p:spPr>
        <p:txBody>
          <a:bodyPr numCol="2">
            <a:normAutofit fontScale="92500" lnSpcReduction="10000"/>
          </a:bodyPr>
          <a:lstStyle/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алгоритмизации и программирования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программирование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мобильных приложений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компьютерных сетей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информатизации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и системное администрирование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функционального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подразделения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системы безопасности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ctr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Технологии </a:t>
            </a:r>
            <a:r>
              <a:rPr lang="ru-RU" sz="3200" dirty="0">
                <a:solidFill>
                  <a:srgbClr val="000000"/>
                </a:solidFill>
                <a:latin typeface="Times New Roman"/>
                <a:cs typeface="Times New Roman"/>
              </a:rPr>
              <a:t>публикации цифровой мультимедийной информации</a:t>
            </a:r>
            <a:endParaRPr lang="ru-RU" sz="2800" dirty="0">
              <a:latin typeface="Arial"/>
            </a:endParaRPr>
          </a:p>
          <a:p>
            <a:pPr marL="457200" indent="-457200" fontAlgn="ctr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Технология </a:t>
            </a:r>
            <a:r>
              <a:rPr lang="ru-RU" sz="3200" dirty="0">
                <a:solidFill>
                  <a:srgbClr val="000000"/>
                </a:solidFill>
                <a:latin typeface="Times New Roman"/>
                <a:cs typeface="Times New Roman"/>
              </a:rPr>
              <a:t>создания и обработки цифровой мультимедийной информации</a:t>
            </a:r>
            <a:endParaRPr lang="ru-RU" sz="2800" dirty="0">
              <a:latin typeface="Arial"/>
            </a:endParaRPr>
          </a:p>
          <a:p>
            <a:pPr marL="457200" indent="-457200" fontAlgn="ctr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Основы </a:t>
            </a:r>
            <a:r>
              <a:rPr lang="ru-RU" sz="3200" dirty="0">
                <a:solidFill>
                  <a:srgbClr val="000000"/>
                </a:solidFill>
                <a:latin typeface="Times New Roman"/>
                <a:cs typeface="Times New Roman"/>
              </a:rPr>
              <a:t>информационной безопасности</a:t>
            </a:r>
            <a:endParaRPr lang="ru-RU" sz="2800" dirty="0">
              <a:latin typeface="Arial"/>
            </a:endParaRPr>
          </a:p>
          <a:p>
            <a:pPr marL="457200" indent="-457200" fontAlgn="ctr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Информационно-коммуникационные </a:t>
            </a:r>
            <a:r>
              <a:rPr lang="ru-RU" sz="3200" dirty="0">
                <a:solidFill>
                  <a:srgbClr val="000000"/>
                </a:solidFill>
                <a:latin typeface="Times New Roman"/>
                <a:cs typeface="Times New Roman"/>
              </a:rPr>
              <a:t>технологии в профессиональной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деятельности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подразделений защиты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в профессиональной деятельности\</a:t>
            </a:r>
          </a:p>
          <a:p>
            <a:pPr marL="457200" lvl="0" indent="-457200">
              <a:buClr>
                <a:srgbClr val="B83D68"/>
              </a:buClr>
              <a:buFont typeface="Wingdings" pitchFamily="2" charset="2"/>
              <a:buChar char="q"/>
            </a:pP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аппаратные средства защиты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Маркетинговые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туризме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средства, технологии защиты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Компьютерные и телекоммуникационные сети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6830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16027803-EF50-4998-8D7B-E05E950D3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249204"/>
              </p:ext>
            </p:extLst>
          </p:nvPr>
        </p:nvGraphicFramePr>
        <p:xfrm>
          <a:off x="614598" y="419720"/>
          <a:ext cx="14735330" cy="8151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3216">
                  <a:extLst>
                    <a:ext uri="{9D8B030D-6E8A-4147-A177-3AD203B41FA5}">
                      <a16:colId xmlns="" xmlns:a16="http://schemas.microsoft.com/office/drawing/2014/main" val="1202848757"/>
                    </a:ext>
                  </a:extLst>
                </a:gridCol>
                <a:gridCol w="1106253">
                  <a:extLst>
                    <a:ext uri="{9D8B030D-6E8A-4147-A177-3AD203B41FA5}">
                      <a16:colId xmlns="" xmlns:a16="http://schemas.microsoft.com/office/drawing/2014/main" val="1250436792"/>
                    </a:ext>
                  </a:extLst>
                </a:gridCol>
                <a:gridCol w="902164">
                  <a:extLst>
                    <a:ext uri="{9D8B030D-6E8A-4147-A177-3AD203B41FA5}">
                      <a16:colId xmlns="" xmlns:a16="http://schemas.microsoft.com/office/drawing/2014/main" val="1533416304"/>
                    </a:ext>
                  </a:extLst>
                </a:gridCol>
                <a:gridCol w="849095">
                  <a:extLst>
                    <a:ext uri="{9D8B030D-6E8A-4147-A177-3AD203B41FA5}">
                      <a16:colId xmlns="" xmlns:a16="http://schemas.microsoft.com/office/drawing/2014/main" val="119639226"/>
                    </a:ext>
                  </a:extLst>
                </a:gridCol>
                <a:gridCol w="955231">
                  <a:extLst>
                    <a:ext uri="{9D8B030D-6E8A-4147-A177-3AD203B41FA5}">
                      <a16:colId xmlns="" xmlns:a16="http://schemas.microsoft.com/office/drawing/2014/main" val="1533613943"/>
                    </a:ext>
                  </a:extLst>
                </a:gridCol>
                <a:gridCol w="937542">
                  <a:extLst>
                    <a:ext uri="{9D8B030D-6E8A-4147-A177-3AD203B41FA5}">
                      <a16:colId xmlns="" xmlns:a16="http://schemas.microsoft.com/office/drawing/2014/main" val="3031659120"/>
                    </a:ext>
                  </a:extLst>
                </a:gridCol>
                <a:gridCol w="919852">
                  <a:extLst>
                    <a:ext uri="{9D8B030D-6E8A-4147-A177-3AD203B41FA5}">
                      <a16:colId xmlns="" xmlns:a16="http://schemas.microsoft.com/office/drawing/2014/main" val="2507476739"/>
                    </a:ext>
                  </a:extLst>
                </a:gridCol>
                <a:gridCol w="1025989">
                  <a:extLst>
                    <a:ext uri="{9D8B030D-6E8A-4147-A177-3AD203B41FA5}">
                      <a16:colId xmlns="" xmlns:a16="http://schemas.microsoft.com/office/drawing/2014/main" val="3265806505"/>
                    </a:ext>
                  </a:extLst>
                </a:gridCol>
                <a:gridCol w="1025988">
                  <a:extLst>
                    <a:ext uri="{9D8B030D-6E8A-4147-A177-3AD203B41FA5}">
                      <a16:colId xmlns="" xmlns:a16="http://schemas.microsoft.com/office/drawing/2014/main" val="3696557199"/>
                    </a:ext>
                  </a:extLst>
                </a:gridCol>
              </a:tblGrid>
              <a:tr h="67483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показатель посещаемости занятий, согласно журналами учебных занятий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6569220"/>
                  </a:ext>
                </a:extLst>
              </a:tr>
              <a:tr h="35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2018-2019уч.г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  <a:r>
                        <a:rPr lang="ru-RU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</a:t>
                      </a:r>
                      <a:r>
                        <a:rPr lang="ru-RU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2021-2022уч.г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426109"/>
                  </a:ext>
                </a:extLst>
              </a:tr>
              <a:tr h="1010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Посещаемость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обуч.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Посещаемость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обуч.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Посещаемость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Посещаемость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146415523"/>
                  </a:ext>
                </a:extLst>
              </a:tr>
              <a:tr h="379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Информационные технологии</a:t>
                      </a: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682897452"/>
                  </a:ext>
                </a:extLst>
              </a:tr>
              <a:tr h="280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Основы алгоритмизации и программирования</a:t>
                      </a: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extLst>
                  <a:ext uri="{0D108BD9-81ED-4DB2-BD59-A6C34878D82A}">
                    <a16:rowId xmlns="" xmlns:a16="http://schemas.microsoft.com/office/drawing/2014/main" val="1991169073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Системное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программирование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31862479"/>
                  </a:ext>
                </a:extLst>
              </a:tr>
              <a:tr h="436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мобильных приложений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895160955"/>
                  </a:ext>
                </a:extLst>
              </a:tr>
              <a:tr h="344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качества функционирования компьютерных сетей</a:t>
                      </a: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086147169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Технические средства информатизации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536768901"/>
                  </a:ext>
                </a:extLst>
              </a:tr>
              <a:tr h="421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Сетевое и системное администрирование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685572882"/>
                  </a:ext>
                </a:extLst>
              </a:tr>
              <a:tr h="438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Управление деятельностью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функционального подразделения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657961693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организации системы безопасности предприятия</a:t>
                      </a: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17599537"/>
                  </a:ext>
                </a:extLst>
              </a:tr>
              <a:tr h="3716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работ подразделений защиты информации</a:t>
                      </a: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46401306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Технологии публикации цифровой мультимедийной информации</a:t>
                      </a: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92737490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Основы информационной безопасности</a:t>
                      </a: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156883306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Информационная безопасность</a:t>
                      </a: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935645202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Маркетинговые технологии в туризме</a:t>
                      </a: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656147306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Информационные системы в профессиональной деятельности</a:t>
                      </a: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963645142"/>
                  </a:ext>
                </a:extLst>
              </a:tr>
              <a:tr h="3466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Технические методы и средства, технологии защиты информации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194913796"/>
                  </a:ext>
                </a:extLst>
              </a:tr>
              <a:tr h="339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Программно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аппаратные средства защиты информации</a:t>
                      </a:r>
                    </a:p>
                  </a:txBody>
                  <a:tcPr marL="28404" marR="28404" marT="39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04" marR="28404" marT="398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42966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2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74650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4451057-7B00-492C-879D-EA34CB6193B1}"/>
              </a:ext>
            </a:extLst>
          </p:cNvPr>
          <p:cNvSpPr/>
          <p:nvPr/>
        </p:nvSpPr>
        <p:spPr>
          <a:xfrm>
            <a:off x="4267492" y="191209"/>
            <a:ext cx="7235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Успеваемость и качество студентов за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2018-2019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02DDD9AE-3005-4AC4-BC46-7745A2D4F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50254"/>
              </p:ext>
            </p:extLst>
          </p:nvPr>
        </p:nvGraphicFramePr>
        <p:xfrm>
          <a:off x="1231642" y="671805"/>
          <a:ext cx="14070563" cy="7810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5917">
                  <a:extLst>
                    <a:ext uri="{9D8B030D-6E8A-4147-A177-3AD203B41FA5}">
                      <a16:colId xmlns="" xmlns:a16="http://schemas.microsoft.com/office/drawing/2014/main" val="16269376"/>
                    </a:ext>
                  </a:extLst>
                </a:gridCol>
                <a:gridCol w="6051839">
                  <a:extLst>
                    <a:ext uri="{9D8B030D-6E8A-4147-A177-3AD203B41FA5}">
                      <a16:colId xmlns="" xmlns:a16="http://schemas.microsoft.com/office/drawing/2014/main" val="2662347124"/>
                    </a:ext>
                  </a:extLst>
                </a:gridCol>
                <a:gridCol w="2266261">
                  <a:extLst>
                    <a:ext uri="{9D8B030D-6E8A-4147-A177-3AD203B41FA5}">
                      <a16:colId xmlns="" xmlns:a16="http://schemas.microsoft.com/office/drawing/2014/main" val="2104567949"/>
                    </a:ext>
                  </a:extLst>
                </a:gridCol>
                <a:gridCol w="2555154">
                  <a:extLst>
                    <a:ext uri="{9D8B030D-6E8A-4147-A177-3AD203B41FA5}">
                      <a16:colId xmlns="" xmlns:a16="http://schemas.microsoft.com/office/drawing/2014/main" val="1983557268"/>
                    </a:ext>
                  </a:extLst>
                </a:gridCol>
                <a:gridCol w="2441392">
                  <a:extLst>
                    <a:ext uri="{9D8B030D-6E8A-4147-A177-3AD203B41FA5}">
                      <a16:colId xmlns="" xmlns:a16="http://schemas.microsoft.com/office/drawing/2014/main" val="457591450"/>
                    </a:ext>
                  </a:extLst>
                </a:gridCol>
              </a:tblGrid>
              <a:tr h="377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%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4016325027"/>
                  </a:ext>
                </a:extLst>
              </a:tr>
              <a:tr h="242099"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2018-2019учебный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зимний семестр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9" marR="563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7899802"/>
                  </a:ext>
                </a:extLst>
              </a:tr>
              <a:tr h="377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Информационные технологии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1265161670"/>
                  </a:ext>
                </a:extLst>
              </a:tr>
              <a:tr h="251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Технологии публикации цифровой мультимедийной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1231525992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создания и обработки цифровой мультимедийной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4158538781"/>
                  </a:ext>
                </a:extLst>
              </a:tr>
              <a:tr h="20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информационной безопасности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1405810388"/>
                  </a:ext>
                </a:extLst>
              </a:tr>
              <a:tr h="377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Информационно-коммуникационные технологии в профессиональной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1685088351"/>
                  </a:ext>
                </a:extLst>
              </a:tr>
              <a:tr h="162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Сетевое и системное администрирование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1630485765"/>
                  </a:ext>
                </a:extLst>
              </a:tr>
              <a:tr h="183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Сетевое и системное администрирование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КСиК-17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934066561"/>
                  </a:ext>
                </a:extLst>
              </a:tr>
              <a:tr h="18370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летний семестр</a:t>
                      </a:r>
                    </a:p>
                  </a:txBody>
                  <a:tcPr marL="56349" marR="563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2443621"/>
                  </a:ext>
                </a:extLst>
              </a:tr>
              <a:tr h="1779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Технологии публикации цифровой мультимедийной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1625035362"/>
                  </a:ext>
                </a:extLst>
              </a:tr>
              <a:tr h="345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создания и обработки цифровой мультимедийной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2054059111"/>
                  </a:ext>
                </a:extLst>
              </a:tr>
              <a:tr h="183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информационной безопасности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3192776554"/>
                  </a:ext>
                </a:extLst>
              </a:tr>
              <a:tr h="204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Сетевое и системное администрирование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3920204855"/>
                  </a:ext>
                </a:extLst>
              </a:tr>
              <a:tr h="125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Сетевое и системное администрирование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3465837119"/>
                  </a:ext>
                </a:extLst>
              </a:tr>
              <a:tr h="183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Программно-аппаратные средства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2857519097"/>
                  </a:ext>
                </a:extLst>
              </a:tr>
              <a:tr h="2583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6349" marR="5634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методы и средства, технологии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6349" marR="5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56349" marR="56349" marT="0" marB="0" anchor="ctr"/>
                </a:tc>
                <a:extLst>
                  <a:ext uri="{0D108BD9-81ED-4DB2-BD59-A6C34878D82A}">
                    <a16:rowId xmlns="" xmlns:a16="http://schemas.microsoft.com/office/drawing/2014/main" val="3341649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2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90525"/>
            <a:ext cx="1625917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A548090-A51A-470B-859F-9CFB57E719C9}"/>
              </a:ext>
            </a:extLst>
          </p:cNvPr>
          <p:cNvSpPr/>
          <p:nvPr/>
        </p:nvSpPr>
        <p:spPr>
          <a:xfrm>
            <a:off x="3842243" y="496090"/>
            <a:ext cx="8571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Успеваемость и качество студентов за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2019-2020 учебный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C317F8C5-53EF-4880-BB2B-A974719D1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58195"/>
              </p:ext>
            </p:extLst>
          </p:nvPr>
        </p:nvGraphicFramePr>
        <p:xfrm>
          <a:off x="1019331" y="959371"/>
          <a:ext cx="14526505" cy="7441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413">
                  <a:extLst>
                    <a:ext uri="{9D8B030D-6E8A-4147-A177-3AD203B41FA5}">
                      <a16:colId xmlns="" xmlns:a16="http://schemas.microsoft.com/office/drawing/2014/main" val="4078927856"/>
                    </a:ext>
                  </a:extLst>
                </a:gridCol>
                <a:gridCol w="6827670">
                  <a:extLst>
                    <a:ext uri="{9D8B030D-6E8A-4147-A177-3AD203B41FA5}">
                      <a16:colId xmlns="" xmlns:a16="http://schemas.microsoft.com/office/drawing/2014/main" val="3258928096"/>
                    </a:ext>
                  </a:extLst>
                </a:gridCol>
                <a:gridCol w="1759967">
                  <a:extLst>
                    <a:ext uri="{9D8B030D-6E8A-4147-A177-3AD203B41FA5}">
                      <a16:colId xmlns="" xmlns:a16="http://schemas.microsoft.com/office/drawing/2014/main" val="3567908831"/>
                    </a:ext>
                  </a:extLst>
                </a:gridCol>
                <a:gridCol w="2637952">
                  <a:extLst>
                    <a:ext uri="{9D8B030D-6E8A-4147-A177-3AD203B41FA5}">
                      <a16:colId xmlns="" xmlns:a16="http://schemas.microsoft.com/office/drawing/2014/main" val="2287737307"/>
                    </a:ext>
                  </a:extLst>
                </a:gridCol>
                <a:gridCol w="2520503">
                  <a:extLst>
                    <a:ext uri="{9D8B030D-6E8A-4147-A177-3AD203B41FA5}">
                      <a16:colId xmlns="" xmlns:a16="http://schemas.microsoft.com/office/drawing/2014/main" val="112949163"/>
                    </a:ext>
                  </a:extLst>
                </a:gridCol>
              </a:tblGrid>
              <a:tr h="818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8840883"/>
                  </a:ext>
                </a:extLst>
              </a:tr>
              <a:tr h="573996"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 зимний семестр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56455"/>
                  </a:ext>
                </a:extLst>
              </a:tr>
              <a:tr h="430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Информационные технологии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17265932"/>
                  </a:ext>
                </a:extLst>
              </a:tr>
              <a:tr h="409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44323093"/>
                  </a:ext>
                </a:extLst>
              </a:tr>
              <a:tr h="409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информационной безопасности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02032309"/>
                  </a:ext>
                </a:extLst>
              </a:tr>
              <a:tr h="31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средства информатизации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10473819"/>
                  </a:ext>
                </a:extLst>
              </a:tr>
              <a:tr h="306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Туринформатика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основами рекламы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07478415"/>
                  </a:ext>
                </a:extLst>
              </a:tr>
              <a:tr h="376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качества функционирования компьютерных систем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88837526"/>
                  </a:ext>
                </a:extLst>
              </a:tr>
              <a:tr h="40943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 летний семестр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7069881"/>
                  </a:ext>
                </a:extLst>
              </a:tr>
              <a:tr h="339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мобильных приложений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ИСиП-19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01597849"/>
                  </a:ext>
                </a:extLst>
              </a:tr>
              <a:tr h="319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37019887"/>
                  </a:ext>
                </a:extLst>
              </a:tr>
              <a:tr h="299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информационной безопасности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39886849"/>
                  </a:ext>
                </a:extLst>
              </a:tr>
              <a:tr h="30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Программно-аппаратные средства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68748650"/>
                  </a:ext>
                </a:extLst>
              </a:tr>
              <a:tr h="378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методы и средства, технологии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9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организации системы безопасности предприятия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7372185"/>
                  </a:ext>
                </a:extLst>
              </a:tr>
              <a:tr h="409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 подразделений защиты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83285234"/>
                  </a:ext>
                </a:extLst>
              </a:tr>
              <a:tr h="440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средства информатизации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ОиТЗИ-18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50667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6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3363</TotalTime>
  <Words>4734</Words>
  <Application>Microsoft Office PowerPoint</Application>
  <PresentationFormat>Произвольный</PresentationFormat>
  <Paragraphs>1046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Остин</vt:lpstr>
      <vt:lpstr>ГБПОУ РС(Я) Покровский колледж</vt:lpstr>
      <vt:lpstr>Презентация PowerPoint</vt:lpstr>
      <vt:lpstr>Афанасьева Антонина Антоновна</vt:lpstr>
      <vt:lpstr>Презентация PowerPoint</vt:lpstr>
      <vt:lpstr>Презентация PowerPoint</vt:lpstr>
      <vt:lpstr>Обучаемые дисциплины</vt:lpstr>
      <vt:lpstr>Презентация PowerPoint</vt:lpstr>
      <vt:lpstr>Презентация PowerPoint</vt:lpstr>
      <vt:lpstr>Презентация PowerPoint</vt:lpstr>
      <vt:lpstr>Успеваемость и качество студентов за 2020-2021учебный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Сведения о повышении квалификации </vt:lpstr>
      <vt:lpstr>Презентация PowerPoint</vt:lpstr>
      <vt:lpstr>Презентация PowerPoint</vt:lpstr>
      <vt:lpstr>Эффективность работы программно-методическому сопровождению образовательного процесса с внедрением наиболее эффективных форм и  методов</vt:lpstr>
      <vt:lpstr>Результаты участия и продуктивность методической деятельности преподавателя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Поощрения за профессиональную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ноут17</dc:creator>
  <cp:lastModifiedBy>пк 2</cp:lastModifiedBy>
  <cp:revision>188</cp:revision>
  <dcterms:created xsi:type="dcterms:W3CDTF">2021-10-15T15:55:16Z</dcterms:created>
  <dcterms:modified xsi:type="dcterms:W3CDTF">2023-04-04T22:56:12Z</dcterms:modified>
</cp:coreProperties>
</file>