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3" r:id="rId10"/>
    <p:sldId id="264" r:id="rId11"/>
    <p:sldId id="266" r:id="rId12"/>
    <p:sldId id="262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9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197" y="1844824"/>
            <a:ext cx="878497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Учебно-производственная практика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 группы Оитзи19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время начала 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индивидуальный план-график,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комплексный дифференцированный зачет.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ата проведения – по УП </a:t>
            </a:r>
            <a:r>
              <a:rPr lang="ru-RU" dirty="0" smtClean="0">
                <a:solidFill>
                  <a:schemeClr val="tx1"/>
                </a:solidFill>
              </a:rPr>
              <a:t>4 декабря, по </a:t>
            </a:r>
            <a:r>
              <a:rPr lang="ru-RU" dirty="0" smtClean="0">
                <a:solidFill>
                  <a:schemeClr val="tx1"/>
                </a:solidFill>
              </a:rPr>
              <a:t>ПП </a:t>
            </a:r>
            <a:r>
              <a:rPr lang="ru-RU" dirty="0" smtClean="0">
                <a:solidFill>
                  <a:schemeClr val="tx1"/>
                </a:solidFill>
              </a:rPr>
              <a:t>18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декабря.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 по учебной практике: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Отчет по учебной практике- 1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Дневник по учебной практике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 по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производственной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практике: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Договор  – 1 экз. с синей печатью и подписью руководителя.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Справка подтверждения.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Отчет по практике – 1 шт. (по производственной).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Дневник – 1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производственной).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Отзыв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Аттестационный лист – 1 штука, заполняется руководителем практики от предприятия.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бланки документов на сайте колледжа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college-pokrovsk.ru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разделе Студенту-Практика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14;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Важно: математические знаки (за исключением цифр) в тексте отчета по практике, как правило, запрещены — их использование допускается только в приложениях (формулы, расчеты, рисунки и пр.).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15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сайте колледжа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760640"/>
          </a:xfrm>
        </p:spPr>
        <p:txBody>
          <a:bodyPr>
            <a:normAutofit fontScale="475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предметов с деятельностью профессионала-разработчика систем защиты информации на предприятии;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теории информационной безопасности и методов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специалиста по защите информации в 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организации, место в ней системы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2.1. Цели и задачи производственной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Производственная практика </a:t>
            </a:r>
            <a:r>
              <a:rPr lang="ru-RU" dirty="0" smtClean="0">
                <a:latin typeface="Times New Roman"/>
                <a:ea typeface="Calibri"/>
              </a:rPr>
              <a:t>студентов по специальности </a:t>
            </a:r>
            <a:r>
              <a:rPr lang="ru-RU" dirty="0">
                <a:latin typeface="Times New Roman"/>
                <a:ea typeface="Calibri"/>
              </a:rPr>
              <a:t>10.02.01 «Организация и </a:t>
            </a:r>
            <a:r>
              <a:rPr lang="ru-RU" dirty="0" smtClean="0">
                <a:latin typeface="Times New Roman"/>
                <a:ea typeface="Calibri"/>
              </a:rPr>
              <a:t>технология </a:t>
            </a:r>
            <a:r>
              <a:rPr lang="ru-RU" dirty="0">
                <a:latin typeface="Times New Roman"/>
                <a:ea typeface="Calibri"/>
              </a:rPr>
              <a:t>защиты информации» является составной частью учебного процесса, и обеспечивает дальнейшее закрепление и углубление теоретических знаний, способствует формированию у студентов профессиональных навыков по организации и проведению мероприятий по защите информации, а также обеспечивают прикладную направленность и специализацию обучения.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Целями</a:t>
            </a:r>
            <a:r>
              <a:rPr lang="ru-RU" dirty="0">
                <a:latin typeface="Times New Roman"/>
                <a:ea typeface="Calibri"/>
              </a:rPr>
              <a:t> производственной практики является</a:t>
            </a:r>
            <a:r>
              <a:rPr lang="ru-RU" b="1" dirty="0">
                <a:latin typeface="Times New Roman"/>
                <a:ea typeface="Calibri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закрепление и углубление теоретических знаний, полученных студентами при изучении дисциплин специализаций;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приобретение и развитие необходимых практических умений и навыков в соответствии с требованиями к уровню подготовки выпускников;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изучение должностных обязанностей сотрудников предприятия, обеспечивающих решение проблем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формирование общего представления об информационной безопасности предприятия;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изучение принятой в организации системы защиты информации, комплекса проводимых организационно-профилактических мероприятий по предупреждению несанкционированной утечки конфиденциальной информации.</a:t>
            </a:r>
            <a:endParaRPr lang="ru-RU" dirty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    </a:t>
            </a:r>
            <a:r>
              <a:rPr lang="ru-RU" b="1" dirty="0">
                <a:latin typeface="Times New Roman"/>
                <a:ea typeface="Calibri"/>
              </a:rPr>
              <a:t>Задачи</a:t>
            </a:r>
            <a:r>
              <a:rPr lang="ru-RU" dirty="0">
                <a:latin typeface="Times New Roman"/>
                <a:ea typeface="Calibri"/>
              </a:rPr>
              <a:t> производственной практики</a:t>
            </a:r>
            <a:r>
              <a:rPr lang="ru-RU" b="1" dirty="0">
                <a:latin typeface="Times New Roman"/>
                <a:ea typeface="Calibri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сформировать у студентов полное представление о своей будущей профессии;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исполнить обязанности на первичных должностях служб защиты информации предприятий, других структурных подразделений, имеющих отношение к защите информации;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получить практические навыки в организации планово-предупредительной работы службы защиты информации по профилактике нарушений принятой системы защиты информации.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32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ПМ04 Сопровождение и обслуживание ПО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04.01 Внедрение и поддержка КС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04.02 Обеспечение качества функционирования КС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ноября по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неделя)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–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по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2021г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(72 ч. 2 недели)</a:t>
            </a:r>
          </a:p>
          <a:p>
            <a:pPr marL="0" indent="0" algn="ctr"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рактика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базе колледжа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практики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колледжа –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фанасьева А.А.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Неустроев Н.Н., преподаватели дисциплин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4784"/>
            <a:ext cx="8712967" cy="3888432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ОК </a:t>
            </a:r>
            <a:r>
              <a:rPr lang="ru-RU" sz="1400" dirty="0" smtClean="0">
                <a:solidFill>
                  <a:schemeClr val="tx1"/>
                </a:solidFill>
              </a:rPr>
              <a:t>1.Понимать </a:t>
            </a:r>
            <a:r>
              <a:rPr lang="ru-RU" sz="1400" dirty="0">
                <a:solidFill>
                  <a:schemeClr val="tx1"/>
                </a:solidFill>
              </a:rPr>
              <a:t>сущность и социальную значимость своей будущей профессии, проявлять к ней устойчивый интерес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ОК </a:t>
            </a:r>
            <a:r>
              <a:rPr lang="ru-RU" sz="1400" dirty="0" smtClean="0">
                <a:solidFill>
                  <a:schemeClr val="tx1"/>
                </a:solidFill>
              </a:rPr>
              <a:t>2.Организовывать собственную деятельность</a:t>
            </a:r>
            <a:r>
              <a:rPr lang="ru-RU" sz="1400" dirty="0">
                <a:solidFill>
                  <a:schemeClr val="tx1"/>
                </a:solidFill>
              </a:rPr>
              <a:t>, исходя из цели и способов ее достижения, определенных руководителем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ОК 3. 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ОК </a:t>
            </a:r>
            <a:r>
              <a:rPr lang="ru-RU" sz="1400" dirty="0" smtClean="0">
                <a:solidFill>
                  <a:schemeClr val="tx1"/>
                </a:solidFill>
              </a:rPr>
              <a:t>4.Осуществлять </a:t>
            </a:r>
            <a:r>
              <a:rPr lang="ru-RU" sz="1400" dirty="0">
                <a:solidFill>
                  <a:schemeClr val="tx1"/>
                </a:solidFill>
              </a:rPr>
              <a:t>поиск информации, необходимой для эффективного выполнения профессиональных задач.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ОК </a:t>
            </a:r>
            <a:r>
              <a:rPr lang="ru-RU" sz="1400" dirty="0" smtClean="0">
                <a:solidFill>
                  <a:schemeClr val="tx1"/>
                </a:solidFill>
              </a:rPr>
              <a:t>5.Использовать информационно-­коммуникационные технологии </a:t>
            </a:r>
            <a:r>
              <a:rPr lang="ru-RU" sz="1400" dirty="0">
                <a:solidFill>
                  <a:schemeClr val="tx1"/>
                </a:solidFill>
              </a:rPr>
              <a:t>в профессиональной деятельности.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ОК 6.Работать </a:t>
            </a:r>
            <a:r>
              <a:rPr lang="ru-RU" sz="1400" dirty="0">
                <a:solidFill>
                  <a:schemeClr val="tx1"/>
                </a:solidFill>
              </a:rPr>
              <a:t>в команде, эффективно общаться с коллегами, руководством, клиентами.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ОК </a:t>
            </a:r>
            <a:r>
              <a:rPr lang="ru-RU" sz="1400" dirty="0" smtClean="0">
                <a:solidFill>
                  <a:schemeClr val="tx1"/>
                </a:solidFill>
              </a:rPr>
              <a:t>7.Брать </a:t>
            </a:r>
            <a:r>
              <a:rPr lang="ru-RU" sz="1400" dirty="0">
                <a:solidFill>
                  <a:schemeClr val="tx1"/>
                </a:solidFill>
              </a:rPr>
              <a:t>на себя ответственность за работу членов команды </a:t>
            </a:r>
            <a:r>
              <a:rPr lang="ru-RU" sz="1400" dirty="0" smtClean="0">
                <a:solidFill>
                  <a:schemeClr val="tx1"/>
                </a:solidFill>
              </a:rPr>
              <a:t>(подчиненных</a:t>
            </a:r>
            <a:r>
              <a:rPr lang="ru-RU" sz="1400" dirty="0">
                <a:solidFill>
                  <a:schemeClr val="tx1"/>
                </a:solidFill>
              </a:rPr>
              <a:t>), результат выполнения </a:t>
            </a:r>
            <a:r>
              <a:rPr lang="ru-RU" sz="1400" dirty="0" smtClean="0">
                <a:solidFill>
                  <a:schemeClr val="tx1"/>
                </a:solidFill>
              </a:rPr>
              <a:t>заданий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ОК8. Самостоятельно определять задачи профессионального и личностного развития, заниматься самообразованием, осознанно </a:t>
            </a:r>
            <a:r>
              <a:rPr lang="ru-RU" sz="1400" dirty="0" smtClean="0">
                <a:solidFill>
                  <a:schemeClr val="tx1"/>
                </a:solidFill>
              </a:rPr>
              <a:t>планировать </a:t>
            </a:r>
            <a:r>
              <a:rPr lang="ru-RU" sz="1400" dirty="0">
                <a:solidFill>
                  <a:schemeClr val="tx1"/>
                </a:solidFill>
              </a:rPr>
              <a:t>повышение </a:t>
            </a:r>
            <a:r>
              <a:rPr lang="ru-RU" sz="1400" dirty="0" smtClean="0">
                <a:solidFill>
                  <a:schemeClr val="tx1"/>
                </a:solidFill>
              </a:rPr>
              <a:t>квалификации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ОК9. Ориентироваться в условиях частой смены технологий в профессиональной деятельности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155" y="476672"/>
            <a:ext cx="8229600" cy="4983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Общие компетенции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9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750418"/>
              </p:ext>
            </p:extLst>
          </p:nvPr>
        </p:nvGraphicFramePr>
        <p:xfrm>
          <a:off x="251520" y="1556793"/>
          <a:ext cx="8640960" cy="4536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28626">
                  <a:extLst>
                    <a:ext uri="{9D8B030D-6E8A-4147-A177-3AD203B41FA5}">
                      <a16:colId xmlns:a16="http://schemas.microsoft.com/office/drawing/2014/main" val="1867944174"/>
                    </a:ext>
                  </a:extLst>
                </a:gridCol>
                <a:gridCol w="4512334">
                  <a:extLst>
                    <a:ext uri="{9D8B030D-6E8A-4147-A177-3AD203B41FA5}">
                      <a16:colId xmlns:a16="http://schemas.microsoft.com/office/drawing/2014/main" val="1858013553"/>
                    </a:ext>
                  </a:extLst>
                </a:gridCol>
              </a:tblGrid>
              <a:tr h="866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 4.1 Осуществлять инсталляцию, настройку и обслуживание программного обеспечения компьютерных систем.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инсталляцию настройку и обслуживание программного обеспечения компьютерных систем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090913"/>
                  </a:ext>
                </a:extLst>
              </a:tr>
              <a:tr h="1299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 4.2 Осуществлять измерения эксплуатационных характеристик программного обеспечения компьютерных систем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характеристику программного обеспечения компьютерных систем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80878"/>
                  </a:ext>
                </a:extLst>
              </a:tr>
              <a:tr h="1299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 4.3 Выполнять работы по модификации отдельных компонент программного обеспечения в соответствии с потребностями заказчика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выполнять работы по модификации отдельных компонент программного обеспечения в соответствии с потребностями заказчика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9405249"/>
                  </a:ext>
                </a:extLst>
              </a:tr>
              <a:tr h="1072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 4.4 Обеспечивать защиту программного обеспечения компьютерных систем программными средствами.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Выполнить защиту программного обеспечения компьютерных систем программными средствами.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62465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Профессиональные компетенции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4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 (на сайте).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395</TotalTime>
  <Words>1167</Words>
  <Application>Microsoft Office PowerPoint</Application>
  <PresentationFormat>Экран (4:3)</PresentationFormat>
  <Paragraphs>125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Candara</vt:lpstr>
      <vt:lpstr>Courier New</vt:lpstr>
      <vt:lpstr>Symbol</vt:lpstr>
      <vt:lpstr>Times New Roman</vt:lpstr>
      <vt:lpstr>Волна</vt:lpstr>
      <vt:lpstr>Учебно-производственная практика</vt:lpstr>
      <vt:lpstr>Методические указания для руководителей практик и студентов </vt:lpstr>
      <vt:lpstr>Инструктаж по ОТ, ТБ и ПБ</vt:lpstr>
      <vt:lpstr>Презентация PowerPoint</vt:lpstr>
      <vt:lpstr>Презентация PowerPoint</vt:lpstr>
      <vt:lpstr>Презентация PowerPoint</vt:lpstr>
      <vt:lpstr>Общие компетенции</vt:lpstr>
      <vt:lpstr>Профессиональные компетенции</vt:lpstr>
      <vt:lpstr>Обязанности студента-практиканта</vt:lpstr>
      <vt:lpstr>Презентация PowerPoint</vt:lpstr>
      <vt:lpstr>Защита практики</vt:lpstr>
      <vt:lpstr>Пакет документов по учебной практике: 1. Отчет по учебной практике- 1 шт. 2. Дневник по учебной практике – 1 шт.  Пакет документов по производственной практике: 1. Договор  – 1 экз. с синей печатью и подписью руководителя. 2. Справка подтверждения. 3. Отчет по практике – 1 шт. (по производственной). 4. Дневник – 1 шт (по производственной). 5. Отзыв – 1 шт. 6. Аттестационный лист – 1 штука, заполняется руководителем практики от предприятия.  Все бланки документов на сайте колледжа college-pokrovsk.ru  в разделе Студенту-Практика</vt:lpstr>
      <vt:lpstr>Общие стандарты оформления отчета по практике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Зав по УПП</cp:lastModifiedBy>
  <cp:revision>43</cp:revision>
  <dcterms:created xsi:type="dcterms:W3CDTF">2019-02-04T05:36:13Z</dcterms:created>
  <dcterms:modified xsi:type="dcterms:W3CDTF">2021-11-26T05:58:12Z</dcterms:modified>
</cp:coreProperties>
</file>