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irposakha@mail.ru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irposakha@mail.r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AF285-24E1-4B66-94C5-532F28AE4BE7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583C08-3163-46A1-ABF3-00BAADF325B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Заявка от образовательной организации за подписью руководителя (можно в отсканированном виде) на учебный год.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0E827A18-4A8C-4BDE-8A84-323CC4CD8336}" type="parTrans" cxnId="{A4BFA634-F4DF-4C4E-B593-364F8C6F4B96}">
      <dgm:prSet/>
      <dgm:spPr/>
      <dgm:t>
        <a:bodyPr/>
        <a:lstStyle/>
        <a:p>
          <a:endParaRPr lang="ru-RU"/>
        </a:p>
      </dgm:t>
    </dgm:pt>
    <dgm:pt modelId="{9631ECAB-C3FB-4083-83DB-F720DA8F952D}" type="sibTrans" cxnId="{A4BFA634-F4DF-4C4E-B593-364F8C6F4B96}">
      <dgm:prSet/>
      <dgm:spPr/>
      <dgm:t>
        <a:bodyPr/>
        <a:lstStyle/>
        <a:p>
          <a:endParaRPr lang="ru-RU"/>
        </a:p>
      </dgm:t>
    </dgm:pt>
    <dgm:pt modelId="{7DCF38AB-E08E-4BF8-924B-7C080D06285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ИРПО 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(г. Якутск, ул. Ломоносова, 102, кабинеты № 31,33, эл. адрес: 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irposakha</a:t>
          </a:r>
          <a:r>
            <a:rPr lang="ru-RU" sz="18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@</a:t>
          </a:r>
          <a:r>
            <a:rPr lang="en-US" sz="18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mail</a:t>
          </a:r>
          <a:r>
            <a:rPr lang="ru-RU" sz="18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.</a:t>
          </a:r>
          <a:r>
            <a:rPr lang="en-US" sz="18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ru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866CC6C-8D79-4181-9764-C0800B7E6585}" type="parTrans" cxnId="{A12D9A3D-945F-4054-895A-84A469EA00D5}">
      <dgm:prSet/>
      <dgm:spPr/>
      <dgm:t>
        <a:bodyPr/>
        <a:lstStyle/>
        <a:p>
          <a:endParaRPr lang="ru-RU"/>
        </a:p>
      </dgm:t>
    </dgm:pt>
    <dgm:pt modelId="{BB5CEDD8-EAD5-4AC4-9340-EF420B1779A9}" type="sibTrans" cxnId="{A12D9A3D-945F-4054-895A-84A469EA00D5}">
      <dgm:prSet/>
      <dgm:spPr/>
      <dgm:t>
        <a:bodyPr/>
        <a:lstStyle/>
        <a:p>
          <a:endParaRPr lang="ru-RU"/>
        </a:p>
      </dgm:t>
    </dgm:pt>
    <dgm:pt modelId="{0D7DD651-49B5-4946-A914-0631F688C0D5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Заявление на имя Председателя ГАК Егорова В.А.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5EB071E-BFF7-4DB4-9FF4-6CEB00FEA611}" type="parTrans" cxnId="{6565E3E1-2C07-4196-BF5E-1A9CD41FA45A}">
      <dgm:prSet/>
      <dgm:spPr/>
      <dgm:t>
        <a:bodyPr/>
        <a:lstStyle/>
        <a:p>
          <a:endParaRPr lang="ru-RU"/>
        </a:p>
      </dgm:t>
    </dgm:pt>
    <dgm:pt modelId="{362317BA-B29D-41AC-8BC9-0B106AECA3FA}" type="sibTrans" cxnId="{6565E3E1-2C07-4196-BF5E-1A9CD41FA45A}">
      <dgm:prSet/>
      <dgm:spPr/>
      <dgm:t>
        <a:bodyPr/>
        <a:lstStyle/>
        <a:p>
          <a:endParaRPr lang="ru-RU"/>
        </a:p>
      </dgm:t>
    </dgm:pt>
    <dgm:pt modelId="{41D331E4-6410-4C9E-9EBA-6B48D0EE1DE1}">
      <dgm:prSet custT="1"/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Главная аттестационная  комиссия МОН  РС (Я)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(г. Якутск, проспект Ленина, 30, ДП № 2, кабинет № 402)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F4F11C4-D296-47BD-ACAC-267B4F8035F8}" type="parTrans" cxnId="{262A6D41-7E89-4363-9A0B-998F879D061C}">
      <dgm:prSet/>
      <dgm:spPr/>
      <dgm:t>
        <a:bodyPr/>
        <a:lstStyle/>
        <a:p>
          <a:endParaRPr lang="ru-RU"/>
        </a:p>
      </dgm:t>
    </dgm:pt>
    <dgm:pt modelId="{649AC28C-A05C-431C-A7BC-A4437E0FDE1A}" type="sibTrans" cxnId="{262A6D41-7E89-4363-9A0B-998F879D061C}">
      <dgm:prSet/>
      <dgm:spPr/>
      <dgm:t>
        <a:bodyPr/>
        <a:lstStyle/>
        <a:p>
          <a:endParaRPr lang="ru-RU"/>
        </a:p>
      </dgm:t>
    </dgm:pt>
    <dgm:pt modelId="{5BDCAAB5-E2F3-419D-B45E-2317DB91F099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Заявка от образовательной организации за подписью руководителя (на аттестуемый месяц).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343A86F-2473-4511-AC75-89240A92FAF0}" type="parTrans" cxnId="{2875315A-7375-4339-82A7-C9F482DE6A6F}">
      <dgm:prSet/>
      <dgm:spPr/>
      <dgm:t>
        <a:bodyPr/>
        <a:lstStyle/>
        <a:p>
          <a:endParaRPr lang="ru-RU"/>
        </a:p>
      </dgm:t>
    </dgm:pt>
    <dgm:pt modelId="{09F0F861-576C-49F1-A77D-6F7DB32F9863}" type="sibTrans" cxnId="{2875315A-7375-4339-82A7-C9F482DE6A6F}">
      <dgm:prSet/>
      <dgm:spPr/>
      <dgm:t>
        <a:bodyPr/>
        <a:lstStyle/>
        <a:p>
          <a:endParaRPr lang="ru-RU"/>
        </a:p>
      </dgm:t>
    </dgm:pt>
    <dgm:pt modelId="{A9CBD4EB-961A-496E-9B31-0B91EFE8AF10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Копия заверенного свидетельства о прохождении курсов повышения квалификации (оригинал для близлежащих ПОО).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6F79F0FC-3978-4F09-9064-93DDF8CF738B}" type="parTrans" cxnId="{C7D9CA98-CF0B-474F-B2F3-154DD3D19D93}">
      <dgm:prSet/>
      <dgm:spPr/>
      <dgm:t>
        <a:bodyPr/>
        <a:lstStyle/>
        <a:p>
          <a:endParaRPr lang="ru-RU"/>
        </a:p>
      </dgm:t>
    </dgm:pt>
    <dgm:pt modelId="{A0149526-2391-42EC-8E3F-6627610F5678}" type="sibTrans" cxnId="{C7D9CA98-CF0B-474F-B2F3-154DD3D19D93}">
      <dgm:prSet/>
      <dgm:spPr/>
      <dgm:t>
        <a:bodyPr/>
        <a:lstStyle/>
        <a:p>
          <a:endParaRPr lang="ru-RU"/>
        </a:p>
      </dgm:t>
    </dgm:pt>
    <dgm:pt modelId="{62D8C7DA-2B50-4D48-9772-4B9D7C9BDD89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Аннотация (обязательно в формате </a:t>
          </a:r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Excel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только в электронном варианте, заполняется отдельно по первой и высшей категории).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96B016E-476B-49CB-A371-F305B56332E5}" type="parTrans" cxnId="{A55D60F9-7ADC-43D6-AD2E-1FC21CE17EEF}">
      <dgm:prSet/>
      <dgm:spPr/>
      <dgm:t>
        <a:bodyPr/>
        <a:lstStyle/>
        <a:p>
          <a:endParaRPr lang="ru-RU"/>
        </a:p>
      </dgm:t>
    </dgm:pt>
    <dgm:pt modelId="{2996CB44-B755-4707-A2F4-BB587A483577}" type="sibTrans" cxnId="{A55D60F9-7ADC-43D6-AD2E-1FC21CE17EEF}">
      <dgm:prSet/>
      <dgm:spPr/>
      <dgm:t>
        <a:bodyPr/>
        <a:lstStyle/>
        <a:p>
          <a:endParaRPr lang="ru-RU"/>
        </a:p>
      </dgm:t>
    </dgm:pt>
    <dgm:pt modelId="{EF5616F4-3D7D-442D-81DE-C70F0D09476F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/>
            <a:t> 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Папка достижений или портфолио педагогического работника в соответствии с критериями оценки деятельности.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ABEE8BE-6D8B-46C8-ABBF-4694046FA370}" type="parTrans" cxnId="{DC0A43E2-01E1-4195-9EE6-0D7586A51B92}">
      <dgm:prSet/>
      <dgm:spPr/>
      <dgm:t>
        <a:bodyPr/>
        <a:lstStyle/>
        <a:p>
          <a:endParaRPr lang="ru-RU"/>
        </a:p>
      </dgm:t>
    </dgm:pt>
    <dgm:pt modelId="{7F95F80F-1294-4F18-AA5A-D974CD802393}" type="sibTrans" cxnId="{DC0A43E2-01E1-4195-9EE6-0D7586A51B92}">
      <dgm:prSet/>
      <dgm:spPr/>
      <dgm:t>
        <a:bodyPr/>
        <a:lstStyle/>
        <a:p>
          <a:endParaRPr lang="ru-RU"/>
        </a:p>
      </dgm:t>
    </dgm:pt>
    <dgm:pt modelId="{C7A81343-F808-43F1-A332-6E2B098E7B54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Документы помещаются на официальном сайте ПОО за 1 месяц до проведения  аттестации в ГАК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. 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D9A9DED-3F01-4754-AE7F-9958C5E41594}" type="parTrans" cxnId="{1FA12E18-8523-403F-8974-BE9A58CBCCD3}">
      <dgm:prSet/>
      <dgm:spPr/>
      <dgm:t>
        <a:bodyPr/>
        <a:lstStyle/>
        <a:p>
          <a:endParaRPr lang="ru-RU"/>
        </a:p>
      </dgm:t>
    </dgm:pt>
    <dgm:pt modelId="{4DA28710-F8B7-4110-A70D-31EE2B488B94}" type="sibTrans" cxnId="{1FA12E18-8523-403F-8974-BE9A58CBCCD3}">
      <dgm:prSet/>
      <dgm:spPr/>
      <dgm:t>
        <a:bodyPr/>
        <a:lstStyle/>
        <a:p>
          <a:endParaRPr lang="ru-RU"/>
        </a:p>
      </dgm:t>
    </dgm:pt>
    <dgm:pt modelId="{20B087A7-3BD1-4A78-A2AA-54059F4B2BE9}">
      <dgm:prSet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>Срок приема документов: до 15 числа месяца аттестации 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D3C5489-5EC0-46AF-BA03-027FA107E8B0}" type="parTrans" cxnId="{C67A92F2-0FEA-4ED6-883C-E80F9183B84D}">
      <dgm:prSet/>
      <dgm:spPr/>
      <dgm:t>
        <a:bodyPr/>
        <a:lstStyle/>
        <a:p>
          <a:endParaRPr lang="ru-RU"/>
        </a:p>
      </dgm:t>
    </dgm:pt>
    <dgm:pt modelId="{409C6FB6-768D-486F-87E9-D789C8733AA5}" type="sibTrans" cxnId="{C67A92F2-0FEA-4ED6-883C-E80F9183B84D}">
      <dgm:prSet/>
      <dgm:spPr/>
      <dgm:t>
        <a:bodyPr/>
        <a:lstStyle/>
        <a:p>
          <a:endParaRPr lang="ru-RU"/>
        </a:p>
      </dgm:t>
    </dgm:pt>
    <dgm:pt modelId="{8059AFFF-7EFF-49BB-820E-2559AC544052}">
      <dgm:prSet phldrT="[Текст]" phldr="1" custT="1"/>
      <dgm:spPr/>
      <dgm:t>
        <a:bodyPr/>
        <a:lstStyle/>
        <a:p>
          <a:endParaRPr lang="ru-RU" sz="1800" dirty="0"/>
        </a:p>
      </dgm:t>
    </dgm:pt>
    <dgm:pt modelId="{6B105031-7B09-486D-9011-FD1324A84D97}" type="sibTrans" cxnId="{1C3D065B-BCB3-4B40-AFA5-5C62CA686E50}">
      <dgm:prSet/>
      <dgm:spPr/>
      <dgm:t>
        <a:bodyPr/>
        <a:lstStyle/>
        <a:p>
          <a:endParaRPr lang="ru-RU"/>
        </a:p>
      </dgm:t>
    </dgm:pt>
    <dgm:pt modelId="{85BBB0A6-6D57-437B-A0AF-A907F7F61626}" type="parTrans" cxnId="{1C3D065B-BCB3-4B40-AFA5-5C62CA686E50}">
      <dgm:prSet/>
      <dgm:spPr/>
      <dgm:t>
        <a:bodyPr/>
        <a:lstStyle/>
        <a:p>
          <a:endParaRPr lang="ru-RU"/>
        </a:p>
      </dgm:t>
    </dgm:pt>
    <dgm:pt modelId="{F52CD549-6E8B-4CA8-8799-D9980E2DBEC0}">
      <dgm:prSet phldrT="[Текст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Копия заверенного свидетельства о прохождении курсов повышения квалификации (накопительная система).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D5BC7D4-9FD6-4881-BC26-698DC4F0F641}" type="parTrans" cxnId="{92425C43-4687-40BE-9B3D-79F9A09CDD93}">
      <dgm:prSet/>
      <dgm:spPr/>
      <dgm:t>
        <a:bodyPr/>
        <a:lstStyle/>
        <a:p>
          <a:endParaRPr lang="ru-RU"/>
        </a:p>
      </dgm:t>
    </dgm:pt>
    <dgm:pt modelId="{BD68AAC4-062C-48DB-961F-8CEE3AB60B8B}" type="sibTrans" cxnId="{92425C43-4687-40BE-9B3D-79F9A09CDD93}">
      <dgm:prSet/>
      <dgm:spPr/>
      <dgm:t>
        <a:bodyPr/>
        <a:lstStyle/>
        <a:p>
          <a:endParaRPr lang="ru-RU"/>
        </a:p>
      </dgm:t>
    </dgm:pt>
    <dgm:pt modelId="{1A640A85-7893-440A-8EAB-5049BFB92644}">
      <dgm:prSet phldrT="[Текст]" custT="1"/>
      <dgm:spPr/>
      <dgm:t>
        <a:bodyPr/>
        <a:lstStyle/>
        <a:p>
          <a:endParaRPr lang="ru-RU" sz="1400" dirty="0"/>
        </a:p>
      </dgm:t>
    </dgm:pt>
    <dgm:pt modelId="{293363BA-6BF3-46C9-8110-F7143726DED4}" type="sibTrans" cxnId="{E5836F17-90AF-4075-8D83-252C8FCBF83D}">
      <dgm:prSet/>
      <dgm:spPr/>
      <dgm:t>
        <a:bodyPr/>
        <a:lstStyle/>
        <a:p>
          <a:endParaRPr lang="ru-RU"/>
        </a:p>
      </dgm:t>
    </dgm:pt>
    <dgm:pt modelId="{9880DE2F-35B0-482E-A34D-7E157207A7E8}" type="parTrans" cxnId="{E5836F17-90AF-4075-8D83-252C8FCBF83D}">
      <dgm:prSet/>
      <dgm:spPr/>
      <dgm:t>
        <a:bodyPr/>
        <a:lstStyle/>
        <a:p>
          <a:endParaRPr lang="ru-RU"/>
        </a:p>
      </dgm:t>
    </dgm:pt>
    <dgm:pt modelId="{BF2E33BA-EFE4-4851-B145-73A40AA5C51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Официальный сайт ПОО в сети Интернет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C0FC715-C9DB-4836-A749-399D0AEE5250}" type="parTrans" cxnId="{04713D2F-A1B3-42EF-9220-24E78C7AC394}">
      <dgm:prSet/>
      <dgm:spPr/>
      <dgm:t>
        <a:bodyPr/>
        <a:lstStyle/>
        <a:p>
          <a:endParaRPr lang="ru-RU"/>
        </a:p>
      </dgm:t>
    </dgm:pt>
    <dgm:pt modelId="{CBE13D34-E462-430A-8AB1-AC0FAC977DEE}" type="sibTrans" cxnId="{04713D2F-A1B3-42EF-9220-24E78C7AC394}">
      <dgm:prSet/>
      <dgm:spPr/>
      <dgm:t>
        <a:bodyPr/>
        <a:lstStyle/>
        <a:p>
          <a:endParaRPr lang="ru-RU"/>
        </a:p>
      </dgm:t>
    </dgm:pt>
    <dgm:pt modelId="{303D8074-7A03-4916-8167-6FC94F5EC271}" type="pres">
      <dgm:prSet presAssocID="{C21AF285-24E1-4B66-94C5-532F28AE4B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EE329A-0EBF-4D7C-AB8B-7CF7706198EE}" type="pres">
      <dgm:prSet presAssocID="{8059AFFF-7EFF-49BB-820E-2559AC544052}" presName="linNode" presStyleCnt="0"/>
      <dgm:spPr/>
    </dgm:pt>
    <dgm:pt modelId="{16F2BFA5-2A50-41EA-A685-D261A40FA62D}" type="pres">
      <dgm:prSet presAssocID="{8059AFFF-7EFF-49BB-820E-2559AC544052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BBDA3F-CE36-4223-B8EE-171869E17A02}" type="pres">
      <dgm:prSet presAssocID="{8059AFFF-7EFF-49BB-820E-2559AC544052}" presName="descendantText" presStyleLbl="alignAccFollowNode1" presStyleIdx="0" presStyleCnt="3" custScaleY="764365" custLinFactY="188325" custLinFactNeighborX="973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C370A-C8B6-48EA-B4F8-E567F58D55B4}" type="pres">
      <dgm:prSet presAssocID="{6B105031-7B09-486D-9011-FD1324A84D97}" presName="sp" presStyleCnt="0"/>
      <dgm:spPr/>
    </dgm:pt>
    <dgm:pt modelId="{FEFB0C15-ACF1-4F7A-A0D6-34C1D659E6D5}" type="pres">
      <dgm:prSet presAssocID="{41D331E4-6410-4C9E-9EBA-6B48D0EE1DE1}" presName="linNode" presStyleCnt="0"/>
      <dgm:spPr/>
    </dgm:pt>
    <dgm:pt modelId="{1944DD74-39F9-4AFD-A4F7-F152CF9D97A8}" type="pres">
      <dgm:prSet presAssocID="{41D331E4-6410-4C9E-9EBA-6B48D0EE1DE1}" presName="parentText" presStyleLbl="node1" presStyleIdx="1" presStyleCnt="5" custScaleY="823764" custLinFactY="-200000" custLinFactNeighborX="-3" custLinFactNeighborY="-2935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E4AE7-2A8E-4351-96FB-908569634E8A}" type="pres">
      <dgm:prSet presAssocID="{649AC28C-A05C-431C-A7BC-A4437E0FDE1A}" presName="sp" presStyleCnt="0"/>
      <dgm:spPr/>
    </dgm:pt>
    <dgm:pt modelId="{67AC8647-F376-4FCA-B14A-57B6F399F95E}" type="pres">
      <dgm:prSet presAssocID="{7DCF38AB-E08E-4BF8-924B-7C080D062854}" presName="linNode" presStyleCnt="0"/>
      <dgm:spPr/>
    </dgm:pt>
    <dgm:pt modelId="{8A5B7C65-84DB-46A0-BFFC-C074B071CECE}" type="pres">
      <dgm:prSet presAssocID="{7DCF38AB-E08E-4BF8-924B-7C080D062854}" presName="parentText" presStyleLbl="node1" presStyleIdx="2" presStyleCnt="5" custScaleX="99895" custScaleY="1580253" custLinFactY="83307" custLinFactNeighborX="-4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6875-2C9D-47CA-8361-3301FA4530F5}" type="pres">
      <dgm:prSet presAssocID="{7DCF38AB-E08E-4BF8-924B-7C080D062854}" presName="descendantText" presStyleLbl="alignAccFollowNode1" presStyleIdx="1" presStyleCnt="3" custScaleX="110646" custScaleY="2000000" custLinFactY="100000" custLinFactNeighborX="1276" custLinFactNeighborY="141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EE8AA1-8CC9-4BEE-89C8-3AC47372B078}" type="pres">
      <dgm:prSet presAssocID="{BB5CEDD8-EAD5-4AC4-9340-EF420B1779A9}" presName="sp" presStyleCnt="0"/>
      <dgm:spPr/>
    </dgm:pt>
    <dgm:pt modelId="{568C984D-063C-4C57-95F0-71FD1D4E7527}" type="pres">
      <dgm:prSet presAssocID="{1A640A85-7893-440A-8EAB-5049BFB92644}" presName="linNode" presStyleCnt="0"/>
      <dgm:spPr/>
    </dgm:pt>
    <dgm:pt modelId="{205D4090-C172-4C2D-9AE8-2F5F83DFFECA}" type="pres">
      <dgm:prSet presAssocID="{1A640A85-7893-440A-8EAB-5049BFB92644}" presName="parentText" presStyleLbl="node1" presStyleIdx="3" presStyleCnt="5" custScaleY="551819" custLinFactY="200000" custLinFactNeighborX="-76" custLinFactNeighborY="2814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E1F88-549C-472C-9112-FE8E3BEDDEC0}" type="pres">
      <dgm:prSet presAssocID="{1A640A85-7893-440A-8EAB-5049BFB92644}" presName="descendantText" presStyleLbl="alignAccFollowNode1" presStyleIdx="2" presStyleCnt="3" custScaleY="1708230" custLinFactY="300000" custLinFactNeighborX="2046" custLinFactNeighborY="3686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16DB8-74F1-4B8D-BA78-9E9AB88742F0}" type="pres">
      <dgm:prSet presAssocID="{293363BA-6BF3-46C9-8110-F7143726DED4}" presName="sp" presStyleCnt="0"/>
      <dgm:spPr/>
    </dgm:pt>
    <dgm:pt modelId="{C864CA2B-E636-4FE4-A2DA-64853EB68A65}" type="pres">
      <dgm:prSet presAssocID="{BF2E33BA-EFE4-4851-B145-73A40AA5C517}" presName="linNode" presStyleCnt="0"/>
      <dgm:spPr/>
    </dgm:pt>
    <dgm:pt modelId="{845C6F23-C1E4-4BEE-B9AB-3B2B8020AE5C}" type="pres">
      <dgm:prSet presAssocID="{BF2E33BA-EFE4-4851-B145-73A40AA5C517}" presName="parentText" presStyleLbl="node1" presStyleIdx="4" presStyleCnt="5" custScaleY="546136" custLinFactY="-200000" custLinFactNeighborX="-2569" custLinFactNeighborY="-2827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AC77F8-4BC5-4FC9-A115-B9251FF47978}" type="presOf" srcId="{41D331E4-6410-4C9E-9EBA-6B48D0EE1DE1}" destId="{1944DD74-39F9-4AFD-A4F7-F152CF9D97A8}" srcOrd="0" destOrd="0" presId="urn:microsoft.com/office/officeart/2005/8/layout/vList5"/>
    <dgm:cxn modelId="{7CFEA59B-46A2-401E-9708-ADE198F189E5}" type="presOf" srcId="{8059AFFF-7EFF-49BB-820E-2559AC544052}" destId="{16F2BFA5-2A50-41EA-A685-D261A40FA62D}" srcOrd="0" destOrd="0" presId="urn:microsoft.com/office/officeart/2005/8/layout/vList5"/>
    <dgm:cxn modelId="{920E72A0-566C-4DC9-BA58-CD0876172C7E}" type="presOf" srcId="{62D8C7DA-2B50-4D48-9772-4B9D7C9BDD89}" destId="{C80C6875-2C9D-47CA-8361-3301FA4530F5}" srcOrd="0" destOrd="3" presId="urn:microsoft.com/office/officeart/2005/8/layout/vList5"/>
    <dgm:cxn modelId="{E5836F17-90AF-4075-8D83-252C8FCBF83D}" srcId="{C21AF285-24E1-4B66-94C5-532F28AE4BE7}" destId="{1A640A85-7893-440A-8EAB-5049BFB92644}" srcOrd="3" destOrd="0" parTransId="{9880DE2F-35B0-482E-A34D-7E157207A7E8}" sibTransId="{293363BA-6BF3-46C9-8110-F7143726DED4}"/>
    <dgm:cxn modelId="{AB9DAB5A-B3F2-4E59-B66F-868D64EC00B6}" type="presOf" srcId="{C21AF285-24E1-4B66-94C5-532F28AE4BE7}" destId="{303D8074-7A03-4916-8167-6FC94F5EC271}" srcOrd="0" destOrd="0" presId="urn:microsoft.com/office/officeart/2005/8/layout/vList5"/>
    <dgm:cxn modelId="{750B6E6C-922F-4A01-BD73-F08F5848AEF1}" type="presOf" srcId="{BF2E33BA-EFE4-4851-B145-73A40AA5C517}" destId="{845C6F23-C1E4-4BEE-B9AB-3B2B8020AE5C}" srcOrd="0" destOrd="0" presId="urn:microsoft.com/office/officeart/2005/8/layout/vList5"/>
    <dgm:cxn modelId="{C7D9CA98-CF0B-474F-B2F3-154DD3D19D93}" srcId="{7DCF38AB-E08E-4BF8-924B-7C080D062854}" destId="{A9CBD4EB-961A-496E-9B31-0B91EFE8AF10}" srcOrd="2" destOrd="0" parTransId="{6F79F0FC-3978-4F09-9064-93DDF8CF738B}" sibTransId="{A0149526-2391-42EC-8E3F-6627610F5678}"/>
    <dgm:cxn modelId="{A4BFA634-F4DF-4C4E-B593-364F8C6F4B96}" srcId="{8059AFFF-7EFF-49BB-820E-2559AC544052}" destId="{D7583C08-3163-46A1-ABF3-00BAADF325B5}" srcOrd="0" destOrd="0" parTransId="{0E827A18-4A8C-4BDE-8A84-323CC4CD8336}" sibTransId="{9631ECAB-C3FB-4083-83DB-F720DA8F952D}"/>
    <dgm:cxn modelId="{1FA12E18-8523-403F-8974-BE9A58CBCCD3}" srcId="{1A640A85-7893-440A-8EAB-5049BFB92644}" destId="{C7A81343-F808-43F1-A332-6E2B098E7B54}" srcOrd="2" destOrd="0" parTransId="{4D9A9DED-3F01-4754-AE7F-9958C5E41594}" sibTransId="{4DA28710-F8B7-4110-A70D-31EE2B488B94}"/>
    <dgm:cxn modelId="{A55D60F9-7ADC-43D6-AD2E-1FC21CE17EEF}" srcId="{7DCF38AB-E08E-4BF8-924B-7C080D062854}" destId="{62D8C7DA-2B50-4D48-9772-4B9D7C9BDD89}" srcOrd="3" destOrd="0" parTransId="{296B016E-476B-49CB-A371-F305B56332E5}" sibTransId="{2996CB44-B755-4707-A2F4-BB587A483577}"/>
    <dgm:cxn modelId="{1C3D065B-BCB3-4B40-AFA5-5C62CA686E50}" srcId="{C21AF285-24E1-4B66-94C5-532F28AE4BE7}" destId="{8059AFFF-7EFF-49BB-820E-2559AC544052}" srcOrd="0" destOrd="0" parTransId="{85BBB0A6-6D57-437B-A0AF-A907F7F61626}" sibTransId="{6B105031-7B09-486D-9011-FD1324A84D97}"/>
    <dgm:cxn modelId="{6565E3E1-2C07-4196-BF5E-1A9CD41FA45A}" srcId="{7DCF38AB-E08E-4BF8-924B-7C080D062854}" destId="{0D7DD651-49B5-4946-A914-0631F688C0D5}" srcOrd="0" destOrd="0" parTransId="{75EB071E-BFF7-4DB4-9FF4-6CEB00FEA611}" sibTransId="{362317BA-B29D-41AC-8BC9-0B106AECA3FA}"/>
    <dgm:cxn modelId="{4D1BDD26-E928-47D1-98EC-6D72E248024B}" type="presOf" srcId="{1A640A85-7893-440A-8EAB-5049BFB92644}" destId="{205D4090-C172-4C2D-9AE8-2F5F83DFFECA}" srcOrd="0" destOrd="0" presId="urn:microsoft.com/office/officeart/2005/8/layout/vList5"/>
    <dgm:cxn modelId="{9AEAEDE5-AE0E-46A5-8D70-9E1242F71947}" type="presOf" srcId="{C7A81343-F808-43F1-A332-6E2B098E7B54}" destId="{DA1E1F88-549C-472C-9112-FE8E3BEDDEC0}" srcOrd="0" destOrd="2" presId="urn:microsoft.com/office/officeart/2005/8/layout/vList5"/>
    <dgm:cxn modelId="{A12D9A3D-945F-4054-895A-84A469EA00D5}" srcId="{C21AF285-24E1-4B66-94C5-532F28AE4BE7}" destId="{7DCF38AB-E08E-4BF8-924B-7C080D062854}" srcOrd="2" destOrd="0" parTransId="{B866CC6C-8D79-4181-9764-C0800B7E6585}" sibTransId="{BB5CEDD8-EAD5-4AC4-9340-EF420B1779A9}"/>
    <dgm:cxn modelId="{2875315A-7375-4339-82A7-C9F482DE6A6F}" srcId="{7DCF38AB-E08E-4BF8-924B-7C080D062854}" destId="{5BDCAAB5-E2F3-419D-B45E-2317DB91F099}" srcOrd="1" destOrd="0" parTransId="{1343A86F-2473-4511-AC75-89240A92FAF0}" sibTransId="{09F0F861-576C-49F1-A77D-6F7DB32F9863}"/>
    <dgm:cxn modelId="{04713D2F-A1B3-42EF-9220-24E78C7AC394}" srcId="{C21AF285-24E1-4B66-94C5-532F28AE4BE7}" destId="{BF2E33BA-EFE4-4851-B145-73A40AA5C517}" srcOrd="4" destOrd="0" parTransId="{FC0FC715-C9DB-4836-A749-399D0AEE5250}" sibTransId="{CBE13D34-E462-430A-8AB1-AC0FAC977DEE}"/>
    <dgm:cxn modelId="{A32B9216-7F4B-42CB-B3CF-D5218B221E52}" type="presOf" srcId="{A9CBD4EB-961A-496E-9B31-0B91EFE8AF10}" destId="{C80C6875-2C9D-47CA-8361-3301FA4530F5}" srcOrd="0" destOrd="2" presId="urn:microsoft.com/office/officeart/2005/8/layout/vList5"/>
    <dgm:cxn modelId="{92425C43-4687-40BE-9B3D-79F9A09CDD93}" srcId="{1A640A85-7893-440A-8EAB-5049BFB92644}" destId="{F52CD549-6E8B-4CA8-8799-D9980E2DBEC0}" srcOrd="1" destOrd="0" parTransId="{9D5BC7D4-9FD6-4881-BC26-698DC4F0F641}" sibTransId="{BD68AAC4-062C-48DB-961F-8CEE3AB60B8B}"/>
    <dgm:cxn modelId="{C67A92F2-0FEA-4ED6-883C-E80F9183B84D}" srcId="{7DCF38AB-E08E-4BF8-924B-7C080D062854}" destId="{20B087A7-3BD1-4A78-A2AA-54059F4B2BE9}" srcOrd="4" destOrd="0" parTransId="{BD3C5489-5EC0-46AF-BA03-027FA107E8B0}" sibTransId="{409C6FB6-768D-486F-87E9-D789C8733AA5}"/>
    <dgm:cxn modelId="{B8D849DB-ECB9-4845-A0F2-9806761AE5B7}" type="presOf" srcId="{EF5616F4-3D7D-442D-81DE-C70F0D09476F}" destId="{DA1E1F88-549C-472C-9112-FE8E3BEDDEC0}" srcOrd="0" destOrd="0" presId="urn:microsoft.com/office/officeart/2005/8/layout/vList5"/>
    <dgm:cxn modelId="{262A6D41-7E89-4363-9A0B-998F879D061C}" srcId="{C21AF285-24E1-4B66-94C5-532F28AE4BE7}" destId="{41D331E4-6410-4C9E-9EBA-6B48D0EE1DE1}" srcOrd="1" destOrd="0" parTransId="{CF4F11C4-D296-47BD-ACAC-267B4F8035F8}" sibTransId="{649AC28C-A05C-431C-A7BC-A4437E0FDE1A}"/>
    <dgm:cxn modelId="{9FED3B08-2FF9-4D16-BB01-36968C868D37}" type="presOf" srcId="{7DCF38AB-E08E-4BF8-924B-7C080D062854}" destId="{8A5B7C65-84DB-46A0-BFFC-C074B071CECE}" srcOrd="0" destOrd="0" presId="urn:microsoft.com/office/officeart/2005/8/layout/vList5"/>
    <dgm:cxn modelId="{0C67C707-74D9-4491-B448-95BC62905891}" type="presOf" srcId="{20B087A7-3BD1-4A78-A2AA-54059F4B2BE9}" destId="{C80C6875-2C9D-47CA-8361-3301FA4530F5}" srcOrd="0" destOrd="4" presId="urn:microsoft.com/office/officeart/2005/8/layout/vList5"/>
    <dgm:cxn modelId="{4AF240AA-2349-445B-B648-8125C42F1A00}" type="presOf" srcId="{D7583C08-3163-46A1-ABF3-00BAADF325B5}" destId="{63BBDA3F-CE36-4223-B8EE-171869E17A02}" srcOrd="0" destOrd="0" presId="urn:microsoft.com/office/officeart/2005/8/layout/vList5"/>
    <dgm:cxn modelId="{792C4DB4-E33D-41BC-85CD-D60ED71AA739}" type="presOf" srcId="{F52CD549-6E8B-4CA8-8799-D9980E2DBEC0}" destId="{DA1E1F88-549C-472C-9112-FE8E3BEDDEC0}" srcOrd="0" destOrd="1" presId="urn:microsoft.com/office/officeart/2005/8/layout/vList5"/>
    <dgm:cxn modelId="{2C898073-F168-4E38-A9C9-11FB367938C6}" type="presOf" srcId="{0D7DD651-49B5-4946-A914-0631F688C0D5}" destId="{C80C6875-2C9D-47CA-8361-3301FA4530F5}" srcOrd="0" destOrd="0" presId="urn:microsoft.com/office/officeart/2005/8/layout/vList5"/>
    <dgm:cxn modelId="{DC0A43E2-01E1-4195-9EE6-0D7586A51B92}" srcId="{1A640A85-7893-440A-8EAB-5049BFB92644}" destId="{EF5616F4-3D7D-442D-81DE-C70F0D09476F}" srcOrd="0" destOrd="0" parTransId="{7ABEE8BE-6D8B-46C8-ABBF-4694046FA370}" sibTransId="{7F95F80F-1294-4F18-AA5A-D974CD802393}"/>
    <dgm:cxn modelId="{1C58860D-A059-4569-81E8-3F12A967DF43}" type="presOf" srcId="{5BDCAAB5-E2F3-419D-B45E-2317DB91F099}" destId="{C80C6875-2C9D-47CA-8361-3301FA4530F5}" srcOrd="0" destOrd="1" presId="urn:microsoft.com/office/officeart/2005/8/layout/vList5"/>
    <dgm:cxn modelId="{5126FB3A-6DCB-4307-9F58-BE48DD1E4F9F}" type="presParOf" srcId="{303D8074-7A03-4916-8167-6FC94F5EC271}" destId="{41EE329A-0EBF-4D7C-AB8B-7CF7706198EE}" srcOrd="0" destOrd="0" presId="urn:microsoft.com/office/officeart/2005/8/layout/vList5"/>
    <dgm:cxn modelId="{1982BB83-4575-4651-A46E-E7570FC4EACB}" type="presParOf" srcId="{41EE329A-0EBF-4D7C-AB8B-7CF7706198EE}" destId="{16F2BFA5-2A50-41EA-A685-D261A40FA62D}" srcOrd="0" destOrd="0" presId="urn:microsoft.com/office/officeart/2005/8/layout/vList5"/>
    <dgm:cxn modelId="{5DF68F69-2E3F-4E1E-AD9D-30AA40911B9C}" type="presParOf" srcId="{41EE329A-0EBF-4D7C-AB8B-7CF7706198EE}" destId="{63BBDA3F-CE36-4223-B8EE-171869E17A02}" srcOrd="1" destOrd="0" presId="urn:microsoft.com/office/officeart/2005/8/layout/vList5"/>
    <dgm:cxn modelId="{F8C7B4AC-85BA-4ED8-B9B9-10A3E9131763}" type="presParOf" srcId="{303D8074-7A03-4916-8167-6FC94F5EC271}" destId="{4F0C370A-C8B6-48EA-B4F8-E567F58D55B4}" srcOrd="1" destOrd="0" presId="urn:microsoft.com/office/officeart/2005/8/layout/vList5"/>
    <dgm:cxn modelId="{C8C9F1C2-9C69-4434-B590-F3DDBDD7D0F4}" type="presParOf" srcId="{303D8074-7A03-4916-8167-6FC94F5EC271}" destId="{FEFB0C15-ACF1-4F7A-A0D6-34C1D659E6D5}" srcOrd="2" destOrd="0" presId="urn:microsoft.com/office/officeart/2005/8/layout/vList5"/>
    <dgm:cxn modelId="{387893DD-F0DA-4E2C-96A9-B0E46D432337}" type="presParOf" srcId="{FEFB0C15-ACF1-4F7A-A0D6-34C1D659E6D5}" destId="{1944DD74-39F9-4AFD-A4F7-F152CF9D97A8}" srcOrd="0" destOrd="0" presId="urn:microsoft.com/office/officeart/2005/8/layout/vList5"/>
    <dgm:cxn modelId="{7577106D-8A8F-4D9A-BC7E-48599D1001CD}" type="presParOf" srcId="{303D8074-7A03-4916-8167-6FC94F5EC271}" destId="{EA5E4AE7-2A8E-4351-96FB-908569634E8A}" srcOrd="3" destOrd="0" presId="urn:microsoft.com/office/officeart/2005/8/layout/vList5"/>
    <dgm:cxn modelId="{F49EB45B-1FD9-4616-9A3D-30DB9180EEA3}" type="presParOf" srcId="{303D8074-7A03-4916-8167-6FC94F5EC271}" destId="{67AC8647-F376-4FCA-B14A-57B6F399F95E}" srcOrd="4" destOrd="0" presId="urn:microsoft.com/office/officeart/2005/8/layout/vList5"/>
    <dgm:cxn modelId="{7F4482CD-785E-4810-A60D-D4F1CA0B1BDC}" type="presParOf" srcId="{67AC8647-F376-4FCA-B14A-57B6F399F95E}" destId="{8A5B7C65-84DB-46A0-BFFC-C074B071CECE}" srcOrd="0" destOrd="0" presId="urn:microsoft.com/office/officeart/2005/8/layout/vList5"/>
    <dgm:cxn modelId="{01FC7907-115A-48E5-8C2B-E2F7E74009C1}" type="presParOf" srcId="{67AC8647-F376-4FCA-B14A-57B6F399F95E}" destId="{C80C6875-2C9D-47CA-8361-3301FA4530F5}" srcOrd="1" destOrd="0" presId="urn:microsoft.com/office/officeart/2005/8/layout/vList5"/>
    <dgm:cxn modelId="{F7FB1BB0-0B2E-4FA4-A71B-CC92BF666D9B}" type="presParOf" srcId="{303D8074-7A03-4916-8167-6FC94F5EC271}" destId="{F3EE8AA1-8CC9-4BEE-89C8-3AC47372B078}" srcOrd="5" destOrd="0" presId="urn:microsoft.com/office/officeart/2005/8/layout/vList5"/>
    <dgm:cxn modelId="{597150A2-1AFF-4810-9C56-B77A31FFDFA1}" type="presParOf" srcId="{303D8074-7A03-4916-8167-6FC94F5EC271}" destId="{568C984D-063C-4C57-95F0-71FD1D4E7527}" srcOrd="6" destOrd="0" presId="urn:microsoft.com/office/officeart/2005/8/layout/vList5"/>
    <dgm:cxn modelId="{DB452B5E-9A3B-4D01-A922-1E373F5A487B}" type="presParOf" srcId="{568C984D-063C-4C57-95F0-71FD1D4E7527}" destId="{205D4090-C172-4C2D-9AE8-2F5F83DFFECA}" srcOrd="0" destOrd="0" presId="urn:microsoft.com/office/officeart/2005/8/layout/vList5"/>
    <dgm:cxn modelId="{31804319-05FD-4B61-8129-887251E9B075}" type="presParOf" srcId="{568C984D-063C-4C57-95F0-71FD1D4E7527}" destId="{DA1E1F88-549C-472C-9112-FE8E3BEDDEC0}" srcOrd="1" destOrd="0" presId="urn:microsoft.com/office/officeart/2005/8/layout/vList5"/>
    <dgm:cxn modelId="{BD84A28F-EC7E-46B7-912C-E53A338D96BB}" type="presParOf" srcId="{303D8074-7A03-4916-8167-6FC94F5EC271}" destId="{07716DB8-74F1-4B8D-BA78-9E9AB88742F0}" srcOrd="7" destOrd="0" presId="urn:microsoft.com/office/officeart/2005/8/layout/vList5"/>
    <dgm:cxn modelId="{B6AE4898-C1AB-429D-8498-FA2DD64CF5A4}" type="presParOf" srcId="{303D8074-7A03-4916-8167-6FC94F5EC271}" destId="{C864CA2B-E636-4FE4-A2DA-64853EB68A65}" srcOrd="8" destOrd="0" presId="urn:microsoft.com/office/officeart/2005/8/layout/vList5"/>
    <dgm:cxn modelId="{79E2D060-7E80-4BA6-8262-BF26A27EAAC6}" type="presParOf" srcId="{C864CA2B-E636-4FE4-A2DA-64853EB68A65}" destId="{845C6F23-C1E4-4BEE-B9AB-3B2B8020AE5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BDA3F-CE36-4223-B8EE-171869E17A02}">
      <dsp:nvSpPr>
        <dsp:cNvPr id="0" name=""/>
        <dsp:cNvSpPr/>
      </dsp:nvSpPr>
      <dsp:spPr>
        <a:xfrm rot="5400000">
          <a:off x="5575691" y="-2073537"/>
          <a:ext cx="703699" cy="5570853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Заявка от образовательной организации за подписью руководителя (можно в отсканированном виде) на учебный год.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42114" y="394392"/>
        <a:ext cx="5536501" cy="634995"/>
      </dsp:txXfrm>
    </dsp:sp>
    <dsp:sp modelId="{16F2BFA5-2A50-41EA-A685-D261A40FA62D}">
      <dsp:nvSpPr>
        <dsp:cNvPr id="0" name=""/>
        <dsp:cNvSpPr/>
      </dsp:nvSpPr>
      <dsp:spPr>
        <a:xfrm>
          <a:off x="91" y="296845"/>
          <a:ext cx="3133605" cy="1150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709" y="302463"/>
        <a:ext cx="3122369" cy="103843"/>
      </dsp:txXfrm>
    </dsp:sp>
    <dsp:sp modelId="{1944DD74-39F9-4AFD-A4F7-F152CF9D97A8}">
      <dsp:nvSpPr>
        <dsp:cNvPr id="0" name=""/>
        <dsp:cNvSpPr/>
      </dsp:nvSpPr>
      <dsp:spPr>
        <a:xfrm>
          <a:off x="0" y="144015"/>
          <a:ext cx="3133605" cy="9479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Главная аттестационная  комиссия МОН  РС (Я)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(г. Якутск, проспект Ленина, 30, ДП № 2, кабинет № 402)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277" y="190292"/>
        <a:ext cx="3041051" cy="855425"/>
      </dsp:txXfrm>
    </dsp:sp>
    <dsp:sp modelId="{C80C6875-2C9D-47CA-8361-3301FA4530F5}">
      <dsp:nvSpPr>
        <dsp:cNvPr id="0" name=""/>
        <dsp:cNvSpPr/>
      </dsp:nvSpPr>
      <dsp:spPr>
        <a:xfrm rot="5400000">
          <a:off x="4903183" y="-80488"/>
          <a:ext cx="1841264" cy="5778304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Заявление на имя Председателя ГАК Егорова В.А.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Заявка от образовательной организации за подписью руководителя (на аттестуемый месяц).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Копия заверенного свидетельства о прохождении курсов повышения квалификации (оригинал для близлежащих ПОО).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Аннотация (обязательно в формате </a:t>
          </a: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Excel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только в электронном варианте, заполняется отдельно по первой и высшей категории).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  <a:t>Срок приема документов: до 15 числа месяца аттестации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34664" y="1977914"/>
        <a:ext cx="5688421" cy="1661498"/>
      </dsp:txXfrm>
    </dsp:sp>
    <dsp:sp modelId="{8A5B7C65-84DB-46A0-BFFC-C074B071CECE}">
      <dsp:nvSpPr>
        <dsp:cNvPr id="0" name=""/>
        <dsp:cNvSpPr/>
      </dsp:nvSpPr>
      <dsp:spPr>
        <a:xfrm>
          <a:off x="0" y="1888032"/>
          <a:ext cx="2934479" cy="181853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ИРПО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(г. Якутск, ул. Ломоносова, 102, кабинеты № 31,33, эл. адрес: 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irposakha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@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mail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.</a:t>
          </a:r>
          <a:r>
            <a:rPr lang="en-US" sz="1800" kern="1200" dirty="0" err="1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/>
            </a:rPr>
            <a:t>ru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8774" y="1976806"/>
        <a:ext cx="2756931" cy="1640991"/>
      </dsp:txXfrm>
    </dsp:sp>
    <dsp:sp modelId="{DA1E1F88-549C-472C-9112-FE8E3BEDDEC0}">
      <dsp:nvSpPr>
        <dsp:cNvPr id="0" name=""/>
        <dsp:cNvSpPr/>
      </dsp:nvSpPr>
      <dsp:spPr>
        <a:xfrm rot="5400000">
          <a:off x="5141215" y="2129214"/>
          <a:ext cx="1572651" cy="5570853"/>
        </a:xfrm>
        <a:prstGeom prst="round2Same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 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Папка достижений или портфолио педагогического работника в соответствии с критериями оценки деятельности.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Копия заверенного свидетельства о прохождении курсов повышения квалификации (накопительная система).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  <a:t>Документы помещаются на официальном сайте ПОО за 1 месяц до проведения  аттестации в ГАК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.  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3142114" y="4205085"/>
        <a:ext cx="5494083" cy="1419111"/>
      </dsp:txXfrm>
    </dsp:sp>
    <dsp:sp modelId="{205D4090-C172-4C2D-9AE8-2F5F83DFFECA}">
      <dsp:nvSpPr>
        <dsp:cNvPr id="0" name=""/>
        <dsp:cNvSpPr/>
      </dsp:nvSpPr>
      <dsp:spPr>
        <a:xfrm>
          <a:off x="0" y="4535639"/>
          <a:ext cx="3133605" cy="6350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0999" y="4566638"/>
        <a:ext cx="3071607" cy="573029"/>
      </dsp:txXfrm>
    </dsp:sp>
    <dsp:sp modelId="{845C6F23-C1E4-4BEE-B9AB-3B2B8020AE5C}">
      <dsp:nvSpPr>
        <dsp:cNvPr id="0" name=""/>
        <dsp:cNvSpPr/>
      </dsp:nvSpPr>
      <dsp:spPr>
        <a:xfrm>
          <a:off x="0" y="4535639"/>
          <a:ext cx="3133605" cy="628487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Официальный сайт ПОО в сети Интернет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680" y="4566319"/>
        <a:ext cx="3072245" cy="567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38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7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76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97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744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51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3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03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18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12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CC5F0-13FA-4117-ACD3-3C8D526EBDCD}" type="datetimeFigureOut">
              <a:rPr lang="ru-RU" smtClean="0"/>
              <a:t>31.01.2018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772C3-B06B-4602-83A9-2249689AC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6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020768" y="548680"/>
            <a:ext cx="7488832" cy="54006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Подготовка документов при проведении аттестации педагогов</a:t>
            </a:r>
          </a:p>
          <a:p>
            <a:pPr algn="ctr"/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Старший методист ГАУ ДПО «ИРПО»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Иванова Лариса Ивановна,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конт.тел.32-00-38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5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9. Распространение опыта (международный, всероссийский, республиканский, внутри ПОО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Указываются: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где и когда распространен опыт педагога по какой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теме (открытые мероприятия, творческие отчеты, выступления с докладами, презентации опыта работы, наставничество и т.п.).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Если имеются публикации педагога, то  указывается: тема, год издания, издатель, ссылки (при электронном издании в сети Интернет)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Прохождение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курсов.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разделе указываются: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наименование организации,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проводившего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курсы и стажировки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название курса повышения квалификации, 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дата прохождения курсов,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количество часов,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тема итоговой  курсовой 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защищенной или подготовленной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рамках курсов повышения квалификации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33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Папка личных достижений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или портфолио помещается на официальном сайте ПОО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Составляется в соответствии с критериями формы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экспертного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заключения 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результатах анализа профессиональной деятельности педагогического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должностям.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критериям прикрепляются копии достижений и наград.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Оценка деятельности педагогов проводится на основании подготовленных материалов в папке личных достижений   (портфолио).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109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75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/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Письмо ГАУ ДПО РС(Я) «Об аттестации педагогических работников ПОО»  №89 от 11.04.2017г.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Письмо Министерство образования и науки РС(Я) руководителям подведомственных учреждений № б/н от 8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апреля  2017  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846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Письмо ГАУ ДПО РС(Я) «Об аттестации педагогических работников ПОО»  №89 от 11.04.2017г.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Процедура проведения аттестации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предоставления аттестационных документов (кому, какие документы и когда предоставить) 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Приложения: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- Образец заявки ПОО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- Образец заявления аттестуемого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- График аттестации ГАК в 2017 году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- Форма аннотации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- Методические рекомендации 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7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2688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Председателю Главной аттестационной комиссии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Министерства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образования и науки Республики Саха (Якутия)</a:t>
            </a:r>
          </a:p>
          <a:p>
            <a:pPr marL="0" indent="0" algn="r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В.А. Егорову</a:t>
            </a:r>
          </a:p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ЗАЯВКА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 проведение аттестации педагогических работников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(наименование организации)</a:t>
            </a:r>
          </a:p>
          <a:p>
            <a:pPr marL="0" indent="0" algn="ctr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____________________ 2017г. </a:t>
            </a:r>
          </a:p>
          <a:p>
            <a:pPr marL="0" indent="0" algn="ctr">
              <a:buNone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месяц)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 smtClean="0"/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Всего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:______ чел.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Первая категория: _______ чел.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Высшая категория: _______ чел.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«______»_______________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2017г. </a:t>
            </a: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marL="0" indent="0" algn="ctr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Директор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_____________________________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/_____________________/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(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подпись)         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(ФИО)</a:t>
            </a:r>
          </a:p>
          <a:p>
            <a:pPr marL="0" indent="0" algn="just">
              <a:buNone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332469"/>
              </p:ext>
            </p:extLst>
          </p:nvPr>
        </p:nvGraphicFramePr>
        <p:xfrm>
          <a:off x="251519" y="2420888"/>
          <a:ext cx="8712967" cy="1872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900"/>
                <a:gridCol w="2155254"/>
                <a:gridCol w="1638795"/>
                <a:gridCol w="1309698"/>
                <a:gridCol w="1002501"/>
                <a:gridCol w="1121121"/>
                <a:gridCol w="1309698"/>
              </a:tblGrid>
              <a:tr h="859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Фамилия, имя, отчество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Место работы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Должность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Имеющаяся категория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Претендует на категорию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Решение Экспертной комиссии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 anchor="ctr"/>
                </a:tc>
              </a:tr>
              <a:tr h="337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</a:tr>
              <a:tr h="337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</a:tr>
              <a:tr h="337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10" marR="610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26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Схема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предоставления аттестационных материалов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829425"/>
              </p:ext>
            </p:extLst>
          </p:nvPr>
        </p:nvGraphicFramePr>
        <p:xfrm>
          <a:off x="251520" y="836712"/>
          <a:ext cx="8712968" cy="5722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977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Аннотация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составляется обязательно в формате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в электронном варианте, заполняется отдельно по первой и высшей категориям и включает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 разделов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Фамилия, имя, отчество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Должность (предмет, профессия, специальность, группы)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Образование (наименование образовательного учреждения, специальности по диплому и год окончания) 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Стаж педагогической работы (в скобке можно указать общий стаж работы)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Имеющаяся категория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6. Претендует на категорию</a:t>
            </a:r>
          </a:p>
        </p:txBody>
      </p:sp>
    </p:spTree>
    <p:extLst>
      <p:ext uri="{BB962C8B-B14F-4D97-AF65-F5344CB8AC3E}">
        <p14:creationId xmlns:p14="http://schemas.microsoft.com/office/powerpoint/2010/main" val="1099162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568952" cy="57935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Результат работы за аттестуемый период, 5 последних лет работы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итоговые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показатели: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7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417252"/>
              </p:ext>
            </p:extLst>
          </p:nvPr>
        </p:nvGraphicFramePr>
        <p:xfrm>
          <a:off x="395536" y="1036937"/>
          <a:ext cx="8520608" cy="5488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6000328"/>
              </a:tblGrid>
              <a:tr h="51985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Должности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Итоговые 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7292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Преподаватели,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мастера производственного обучения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Итоговые показатели учебной работы.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5996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Старший воспитатель,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оспитатель 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Охват воспитанников спортивными секциями, кружками, объединениями.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снижения правонарушений и нарушений общественного порядка воспитанниками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844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Старший методист,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методист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Общие показатели участи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я педагогов на различных мероприятиях в аттестуемый период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414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организатор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организации каникулярного отдыха и различных форм трудовой деятельности воспитанников. Результаты участия воспитанников в мероприятиях различных уровней внеурочной деятельности: конкурсы, конференции,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концерты,выставки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соревнования, акции, другое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66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37813"/>
              </p:ext>
            </p:extLst>
          </p:nvPr>
        </p:nvGraphicFramePr>
        <p:xfrm>
          <a:off x="467544" y="332656"/>
          <a:ext cx="8352928" cy="597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5760640"/>
              </a:tblGrid>
              <a:tr h="1328147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Социальный педагог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охвата обучающихся педагогической диагностикой, профилактикой, консультированием и просвещением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97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Руководитель физического воспитания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охвата обучающихся спортивными секциями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814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 дополнительного образования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охвата обучающихся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кружками, секциями, студиями и др.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1259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Тьютор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Динамика сохранности контингента обучающихся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97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Педагог-психолог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охвата обучающихся педагогической диагностикой, профилактикой, консультированием 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29704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Тренер-преподаватель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 общего участия  воспитанников в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соревнованиях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55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достижения обучающихся (международный, всероссийский, республиканский, внутри ПОО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      </a:t>
            </a:r>
          </a:p>
          <a:p>
            <a:pPr marL="0" indent="0" algn="just">
              <a:buNone/>
            </a:pPr>
            <a:r>
              <a:rPr lang="ru-RU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    Указываются: ФИ студента, тема, призовое место, год участия. 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личное достижение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педагога (международный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всероссийский, республиканский, внутри ПОО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Указываются: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тема, призовое место, год участия. </a:t>
            </a:r>
          </a:p>
          <a:p>
            <a:pPr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Методическая работа педагога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Указываются: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внедрение новых технологий обучения, разработка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учебно-планирующей документации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КОСов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по учебной дисциплине или модулю, участие на конкурсах и работе  методических комиссий различного уровня. </a:t>
            </a:r>
          </a:p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награды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педагога (международный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всероссийский, республиканский, внутри ПОО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Указываются: присвоение почетных званий, награждение по результатам деятельности дипломами, грамотами и благодарственными письмами в аттестуемый период.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Результаты ГИА и ГАК (показатели ВКР,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защиты дипломов, экзаменов и  зачетов)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Раздел заполняется для преподавателей и мастеров производственного обучения, тренера-преподавателя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615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892</Words>
  <Application>Microsoft Office PowerPoint</Application>
  <PresentationFormat>Экран (4:3)</PresentationFormat>
  <Paragraphs>180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Письмо ГАУ ДПО РС(Я) «Об аттестации педагогических работников ПОО»  №89 от 11.04.2017г.  </vt:lpstr>
      <vt:lpstr>Презентация PowerPoint</vt:lpstr>
      <vt:lpstr> Схема предоставления аттестационных материалов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enter</dc:creator>
  <cp:lastModifiedBy>enter</cp:lastModifiedBy>
  <cp:revision>28</cp:revision>
  <cp:lastPrinted>2017-10-25T03:21:09Z</cp:lastPrinted>
  <dcterms:created xsi:type="dcterms:W3CDTF">2017-10-24T06:41:47Z</dcterms:created>
  <dcterms:modified xsi:type="dcterms:W3CDTF">2018-01-31T01:54:41Z</dcterms:modified>
</cp:coreProperties>
</file>