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73" r:id="rId9"/>
    <p:sldId id="263" r:id="rId10"/>
    <p:sldId id="264" r:id="rId11"/>
    <p:sldId id="265" r:id="rId12"/>
    <p:sldId id="274" r:id="rId13"/>
    <p:sldId id="275" r:id="rId14"/>
    <p:sldId id="267" r:id="rId15"/>
    <p:sldId id="268" r:id="rId16"/>
    <p:sldId id="282" r:id="rId17"/>
    <p:sldId id="283" r:id="rId18"/>
    <p:sldId id="276" r:id="rId19"/>
    <p:sldId id="277" r:id="rId20"/>
    <p:sldId id="278" r:id="rId21"/>
    <p:sldId id="269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5" r:id="rId30"/>
    <p:sldId id="290" r:id="rId31"/>
    <p:sldId id="279" r:id="rId32"/>
    <p:sldId id="280" r:id="rId33"/>
    <p:sldId id="292" r:id="rId34"/>
    <p:sldId id="293" r:id="rId35"/>
    <p:sldId id="294" r:id="rId36"/>
    <p:sldId id="296" r:id="rId37"/>
    <p:sldId id="27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C0B8ACB-71C2-4599-AB65-7B754689676A}">
          <p14:sldIdLst>
            <p14:sldId id="256"/>
            <p14:sldId id="257"/>
            <p14:sldId id="258"/>
            <p14:sldId id="259"/>
            <p14:sldId id="261"/>
            <p14:sldId id="271"/>
            <p14:sldId id="272"/>
            <p14:sldId id="273"/>
            <p14:sldId id="263"/>
            <p14:sldId id="264"/>
            <p14:sldId id="265"/>
            <p14:sldId id="274"/>
            <p14:sldId id="275"/>
            <p14:sldId id="267"/>
            <p14:sldId id="268"/>
            <p14:sldId id="282"/>
            <p14:sldId id="283"/>
            <p14:sldId id="276"/>
            <p14:sldId id="277"/>
            <p14:sldId id="278"/>
            <p14:sldId id="269"/>
            <p14:sldId id="284"/>
            <p14:sldId id="285"/>
            <p14:sldId id="286"/>
            <p14:sldId id="287"/>
            <p14:sldId id="288"/>
            <p14:sldId id="289"/>
            <p14:sldId id="291"/>
            <p14:sldId id="295"/>
            <p14:sldId id="290"/>
            <p14:sldId id="279"/>
            <p14:sldId id="280"/>
            <p14:sldId id="292"/>
            <p14:sldId id="293"/>
            <p14:sldId id="294"/>
            <p14:sldId id="296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" TargetMode="External"/><Relationship Id="rId2" Type="http://schemas.openxmlformats.org/officeDocument/2006/relationships/hyperlink" Target="https://www.rospotrebnadzor.ru/" TargetMode="External"/><Relationship Id="rId1" Type="http://schemas.openxmlformats.org/officeDocument/2006/relationships/hyperlink" Target="https://&#1089;&#1090;&#1086;&#1087;&#1082;&#1086;&#1088;&#1086;&#1085;&#1072;&#1074;&#1080;&#1088;&#1091;&#1089;.&#1088;&#1092;/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" TargetMode="External"/><Relationship Id="rId2" Type="http://schemas.openxmlformats.org/officeDocument/2006/relationships/image" Target="../media/image41.jpeg"/><Relationship Id="rId1" Type="http://schemas.openxmlformats.org/officeDocument/2006/relationships/hyperlink" Target="https://&#1089;&#1090;&#1086;&#1087;&#1082;&#1086;&#1088;&#1086;&#1085;&#1072;&#1074;&#1080;&#1088;&#1091;&#1089;.&#1088;&#1092;/" TargetMode="External"/><Relationship Id="rId6" Type="http://schemas.openxmlformats.org/officeDocument/2006/relationships/image" Target="../media/image61.jpeg"/><Relationship Id="rId5" Type="http://schemas.openxmlformats.org/officeDocument/2006/relationships/hyperlink" Target="https://www.who.int/ru" TargetMode="External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83955-4F44-4F7B-B996-AC826072E7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2F4132-5A18-4358-9457-2900D0FAB15D}">
      <dgm:prSet custT="1"/>
      <dgm:spPr/>
      <dgm:t>
        <a:bodyPr/>
        <a:lstStyle/>
        <a:p>
          <a:pPr rtl="0"/>
          <a:r>
            <a:rPr lang="ru-RU" sz="1000" b="1" dirty="0" smtClean="0"/>
            <a:t>Постановление Главного государственного санитарного врача Российской Федерации от 22.05.2020 № 15 «Об утверждении санитарно-эпидемиологических правил СП 3.1.3597-20 «Профилактика новой </a:t>
          </a:r>
          <a:r>
            <a:rPr lang="ru-RU" sz="1000" b="1" dirty="0" err="1" smtClean="0"/>
            <a:t>коронавирусной</a:t>
          </a:r>
          <a:r>
            <a:rPr lang="ru-RU" sz="1000" b="1" dirty="0" smtClean="0"/>
            <a:t> инфекции (COVID-19)</a:t>
          </a:r>
          <a:endParaRPr lang="ru-RU" sz="1000" b="1" dirty="0"/>
        </a:p>
      </dgm:t>
    </dgm:pt>
    <dgm:pt modelId="{4E4BFD57-5578-4982-9416-6E7425CAC9D1}" type="parTrans" cxnId="{DB70EF9B-648C-4EE6-9602-EBE2611D1950}">
      <dgm:prSet/>
      <dgm:spPr/>
      <dgm:t>
        <a:bodyPr/>
        <a:lstStyle/>
        <a:p>
          <a:endParaRPr lang="ru-RU"/>
        </a:p>
      </dgm:t>
    </dgm:pt>
    <dgm:pt modelId="{73204828-62B0-4DB0-90FC-EE06F3A4A368}" type="sibTrans" cxnId="{DB70EF9B-648C-4EE6-9602-EBE2611D1950}">
      <dgm:prSet/>
      <dgm:spPr/>
      <dgm:t>
        <a:bodyPr/>
        <a:lstStyle/>
        <a:p>
          <a:endParaRPr lang="ru-RU"/>
        </a:p>
      </dgm:t>
    </dgm:pt>
    <dgm:pt modelId="{9E17A11C-07DD-49EB-9994-03A8E0A366A7}">
      <dgm:prSet custT="1"/>
      <dgm:spPr/>
      <dgm:t>
        <a:bodyPr/>
        <a:lstStyle/>
        <a:p>
          <a:pPr rtl="0"/>
          <a:r>
            <a:rPr lang="ru-RU" sz="1050" b="1" dirty="0" smtClean="0"/>
            <a:t>Постановление от 13.04.2020 № 11 «О внесении изменения в Постановление Главного государственного санитарного врача Российской Федерации от 30.03.2020 № 9 «О дополнительных мерах по недопущению распространения COVID-19»</a:t>
          </a:r>
          <a:endParaRPr lang="ru-RU" sz="1050" b="1" dirty="0"/>
        </a:p>
      </dgm:t>
    </dgm:pt>
    <dgm:pt modelId="{E35432F9-FBD1-4685-81C4-EE9BD3C4CFD7}" type="parTrans" cxnId="{258711C1-1C39-43C0-A9C7-112F972A1B4B}">
      <dgm:prSet/>
      <dgm:spPr/>
      <dgm:t>
        <a:bodyPr/>
        <a:lstStyle/>
        <a:p>
          <a:endParaRPr lang="ru-RU"/>
        </a:p>
      </dgm:t>
    </dgm:pt>
    <dgm:pt modelId="{C8D80258-C33F-4B87-A814-8A89477CD66F}" type="sibTrans" cxnId="{258711C1-1C39-43C0-A9C7-112F972A1B4B}">
      <dgm:prSet/>
      <dgm:spPr/>
      <dgm:t>
        <a:bodyPr/>
        <a:lstStyle/>
        <a:p>
          <a:endParaRPr lang="ru-RU"/>
        </a:p>
      </dgm:t>
    </dgm:pt>
    <dgm:pt modelId="{6F2558C3-FE8D-45D7-8820-BF43316EEE0E}">
      <dgm:prSet custT="1"/>
      <dgm:spPr/>
      <dgm:t>
        <a:bodyPr/>
        <a:lstStyle/>
        <a:p>
          <a:pPr rtl="0"/>
          <a:r>
            <a:rPr lang="ru-RU" sz="1000" b="1" dirty="0" smtClean="0"/>
            <a:t>Постановление Главного государственного санитарного врача Российской Федерации от 30.03.2020 № 9 «О </a:t>
          </a:r>
          <a:r>
            <a:rPr lang="ru-RU" sz="1050" b="1" dirty="0" smtClean="0"/>
            <a:t>дополнительных</a:t>
          </a:r>
          <a:r>
            <a:rPr lang="ru-RU" sz="1000" b="1" dirty="0" smtClean="0"/>
            <a:t> мерах по недопущению распространения </a:t>
          </a:r>
          <a:r>
            <a:rPr lang="ru-RU" sz="1050" b="1" dirty="0" smtClean="0"/>
            <a:t>COVID-19</a:t>
          </a:r>
          <a:r>
            <a:rPr lang="ru-RU" sz="1000" b="1" dirty="0" smtClean="0"/>
            <a:t>»</a:t>
          </a:r>
          <a:endParaRPr lang="ru-RU" sz="1000" b="1" dirty="0"/>
        </a:p>
      </dgm:t>
    </dgm:pt>
    <dgm:pt modelId="{C03A3C50-D67C-4577-8A1A-45733DD91094}" type="parTrans" cxnId="{802B6A80-FE84-4846-A1B8-136464E47BF7}">
      <dgm:prSet/>
      <dgm:spPr/>
      <dgm:t>
        <a:bodyPr/>
        <a:lstStyle/>
        <a:p>
          <a:endParaRPr lang="ru-RU"/>
        </a:p>
      </dgm:t>
    </dgm:pt>
    <dgm:pt modelId="{54364F9C-0BAF-4F06-B19B-0B0129FF1D93}" type="sibTrans" cxnId="{802B6A80-FE84-4846-A1B8-136464E47BF7}">
      <dgm:prSet/>
      <dgm:spPr/>
      <dgm:t>
        <a:bodyPr/>
        <a:lstStyle/>
        <a:p>
          <a:endParaRPr lang="ru-RU"/>
        </a:p>
      </dgm:t>
    </dgm:pt>
    <dgm:pt modelId="{63700DAA-1539-477F-A2C8-0586FEB0F7C9}">
      <dgm:prSet custT="1"/>
      <dgm:spPr/>
      <dgm:t>
        <a:bodyPr/>
        <a:lstStyle/>
        <a:p>
          <a:pPr rtl="0"/>
          <a:r>
            <a:rPr lang="ru-RU" sz="1050" b="1" dirty="0" smtClean="0"/>
            <a:t>Постановление Главного государственного санитарного врача Российской Федерации от 13.03.2020 № 6 «О дополнительных мерах по снижению рисков распространения COVID-19»</a:t>
          </a:r>
          <a:endParaRPr lang="ru-RU" sz="1050" b="1" dirty="0"/>
        </a:p>
      </dgm:t>
    </dgm:pt>
    <dgm:pt modelId="{946C8721-749C-4679-A0A5-2AF20599F6DC}" type="parTrans" cxnId="{421806C7-C3E4-4A52-B975-D6CE9FBB0344}">
      <dgm:prSet/>
      <dgm:spPr/>
      <dgm:t>
        <a:bodyPr/>
        <a:lstStyle/>
        <a:p>
          <a:endParaRPr lang="ru-RU"/>
        </a:p>
      </dgm:t>
    </dgm:pt>
    <dgm:pt modelId="{374C33C8-FEB5-498A-A1B6-390DA70D43A7}" type="sibTrans" cxnId="{421806C7-C3E4-4A52-B975-D6CE9FBB0344}">
      <dgm:prSet/>
      <dgm:spPr/>
      <dgm:t>
        <a:bodyPr/>
        <a:lstStyle/>
        <a:p>
          <a:endParaRPr lang="ru-RU"/>
        </a:p>
      </dgm:t>
    </dgm:pt>
    <dgm:pt modelId="{82B1789E-318D-4D0D-8B4E-61CF1B6FEF2D}">
      <dgm:prSet custT="1"/>
      <dgm:spPr/>
      <dgm:t>
        <a:bodyPr/>
        <a:lstStyle/>
        <a:p>
          <a:pPr rtl="0"/>
          <a:r>
            <a:rPr lang="ru-RU" sz="1100" b="1" dirty="0" smtClean="0"/>
            <a:t>Постановление </a:t>
          </a:r>
          <a:r>
            <a:rPr lang="ru-RU" sz="1050" b="1" dirty="0" smtClean="0"/>
            <a:t>Главного</a:t>
          </a:r>
          <a:r>
            <a:rPr lang="ru-RU" sz="1100" b="1" dirty="0" smtClean="0"/>
            <a:t> государственного санитарного врача Российской Федерации от 02.03.2020 № 5 «О дополнительных мерах по снижению рисков завоза </a:t>
          </a:r>
          <a:r>
            <a:rPr lang="ru-RU" sz="1100" b="1" dirty="0" err="1" smtClean="0"/>
            <a:t>короновирусной</a:t>
          </a:r>
          <a:r>
            <a:rPr lang="ru-RU" sz="1100" b="1" dirty="0" smtClean="0"/>
            <a:t> инфекции»</a:t>
          </a:r>
          <a:endParaRPr lang="ru-RU" sz="1300" b="1" dirty="0"/>
        </a:p>
      </dgm:t>
    </dgm:pt>
    <dgm:pt modelId="{147E0BD9-814C-4915-9590-B44383BE20DE}" type="parTrans" cxnId="{4484B0F1-103F-4456-A500-3EA76F2AB6D5}">
      <dgm:prSet/>
      <dgm:spPr/>
      <dgm:t>
        <a:bodyPr/>
        <a:lstStyle/>
        <a:p>
          <a:endParaRPr lang="ru-RU"/>
        </a:p>
      </dgm:t>
    </dgm:pt>
    <dgm:pt modelId="{D4F13279-4D31-43C2-92EB-075C7DE88413}" type="sibTrans" cxnId="{4484B0F1-103F-4456-A500-3EA76F2AB6D5}">
      <dgm:prSet/>
      <dgm:spPr/>
      <dgm:t>
        <a:bodyPr/>
        <a:lstStyle/>
        <a:p>
          <a:endParaRPr lang="ru-RU"/>
        </a:p>
      </dgm:t>
    </dgm:pt>
    <dgm:pt modelId="{20A0E22E-1CD4-47EA-BCE0-87B33DC52A5B}">
      <dgm:prSet custT="1"/>
      <dgm:spPr/>
      <dgm:t>
        <a:bodyPr/>
        <a:lstStyle/>
        <a:p>
          <a:pPr rtl="0"/>
          <a:r>
            <a:rPr lang="ru-RU" sz="1000" b="1" dirty="0" smtClean="0"/>
            <a:t>Постановление Главного государственного санитарного врача Российской Федерации от 31.01.2020 № 3 О проведении дополнительных санитарно-противоэпидемических (профилактических) мероприятий по недопущению завоза и распространения новой </a:t>
          </a:r>
          <a:r>
            <a:rPr lang="ru-RU" sz="1000" b="1" dirty="0" err="1" smtClean="0"/>
            <a:t>коронавирусной</a:t>
          </a:r>
          <a:r>
            <a:rPr lang="ru-RU" sz="1000" b="1" dirty="0" smtClean="0"/>
            <a:t> инфекции, вызванной 2019-nCoV</a:t>
          </a:r>
          <a:endParaRPr lang="ru-RU" sz="900" b="1" dirty="0"/>
        </a:p>
      </dgm:t>
    </dgm:pt>
    <dgm:pt modelId="{E90B91A3-7C60-4D80-B341-DA803EB50354}" type="parTrans" cxnId="{11C50FDA-9F89-4E22-9A73-3F08172549AE}">
      <dgm:prSet/>
      <dgm:spPr/>
      <dgm:t>
        <a:bodyPr/>
        <a:lstStyle/>
        <a:p>
          <a:endParaRPr lang="ru-RU"/>
        </a:p>
      </dgm:t>
    </dgm:pt>
    <dgm:pt modelId="{47D4E3D9-5D56-4D5F-8D74-0E3586004289}" type="sibTrans" cxnId="{11C50FDA-9F89-4E22-9A73-3F08172549AE}">
      <dgm:prSet/>
      <dgm:spPr/>
      <dgm:t>
        <a:bodyPr/>
        <a:lstStyle/>
        <a:p>
          <a:endParaRPr lang="ru-RU"/>
        </a:p>
      </dgm:t>
    </dgm:pt>
    <dgm:pt modelId="{E732AF97-5974-4192-A3BD-DE7643D6212C}">
      <dgm:prSet/>
      <dgm:spPr/>
      <dgm:t>
        <a:bodyPr/>
        <a:lstStyle/>
        <a:p>
          <a:endParaRPr lang="ru-RU"/>
        </a:p>
      </dgm:t>
    </dgm:pt>
    <dgm:pt modelId="{C88CB971-937F-42A3-9DFB-60A357A54D21}" type="parTrans" cxnId="{BF03C964-72D5-480F-B1A5-B24C055FFC91}">
      <dgm:prSet/>
      <dgm:spPr/>
      <dgm:t>
        <a:bodyPr/>
        <a:lstStyle/>
        <a:p>
          <a:endParaRPr lang="ru-RU"/>
        </a:p>
      </dgm:t>
    </dgm:pt>
    <dgm:pt modelId="{CB05A29D-1DC2-4859-A9FD-26AAF4000E32}" type="sibTrans" cxnId="{BF03C964-72D5-480F-B1A5-B24C055FFC91}">
      <dgm:prSet/>
      <dgm:spPr/>
      <dgm:t>
        <a:bodyPr/>
        <a:lstStyle/>
        <a:p>
          <a:endParaRPr lang="ru-RU"/>
        </a:p>
      </dgm:t>
    </dgm:pt>
    <dgm:pt modelId="{DF7B6AF1-6C19-45A1-942C-67B3B6BBAEE7}">
      <dgm:prSet/>
      <dgm:spPr/>
      <dgm:t>
        <a:bodyPr/>
        <a:lstStyle/>
        <a:p>
          <a:endParaRPr lang="ru-RU"/>
        </a:p>
      </dgm:t>
    </dgm:pt>
    <dgm:pt modelId="{985ABBB2-998B-4759-8461-8BA4AD679E72}" type="parTrans" cxnId="{81141C6A-4247-40FF-9F6F-9D72C7B23C7E}">
      <dgm:prSet/>
      <dgm:spPr/>
      <dgm:t>
        <a:bodyPr/>
        <a:lstStyle/>
        <a:p>
          <a:endParaRPr lang="ru-RU"/>
        </a:p>
      </dgm:t>
    </dgm:pt>
    <dgm:pt modelId="{54E58513-CA50-4766-96E3-898703F0F3AB}" type="sibTrans" cxnId="{81141C6A-4247-40FF-9F6F-9D72C7B23C7E}">
      <dgm:prSet/>
      <dgm:spPr/>
      <dgm:t>
        <a:bodyPr/>
        <a:lstStyle/>
        <a:p>
          <a:endParaRPr lang="ru-RU"/>
        </a:p>
      </dgm:t>
    </dgm:pt>
    <dgm:pt modelId="{7234345B-613B-4EAC-8EF6-91D8A2240D75}">
      <dgm:prSet/>
      <dgm:spPr/>
      <dgm:t>
        <a:bodyPr/>
        <a:lstStyle/>
        <a:p>
          <a:pPr rtl="0"/>
          <a:endParaRPr lang="ru-RU" dirty="0"/>
        </a:p>
      </dgm:t>
    </dgm:pt>
    <dgm:pt modelId="{9CA9296F-C045-4D0D-A985-07ECD715884E}" type="parTrans" cxnId="{34ECB5D4-9A36-4299-92D9-986274F0E3D8}">
      <dgm:prSet/>
      <dgm:spPr/>
      <dgm:t>
        <a:bodyPr/>
        <a:lstStyle/>
        <a:p>
          <a:endParaRPr lang="ru-RU"/>
        </a:p>
      </dgm:t>
    </dgm:pt>
    <dgm:pt modelId="{76A0D6C1-515E-480D-9BB9-B25679ABF1EA}" type="sibTrans" cxnId="{34ECB5D4-9A36-4299-92D9-986274F0E3D8}">
      <dgm:prSet/>
      <dgm:spPr/>
      <dgm:t>
        <a:bodyPr/>
        <a:lstStyle/>
        <a:p>
          <a:endParaRPr lang="ru-RU"/>
        </a:p>
      </dgm:t>
    </dgm:pt>
    <dgm:pt modelId="{BF01730F-E4C3-473A-BABD-245837A1656C}" type="pres">
      <dgm:prSet presAssocID="{66283955-4F44-4F7B-B996-AC826072E7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9C54E-1DCC-4299-9903-753158D51557}" type="pres">
      <dgm:prSet presAssocID="{682F4132-5A18-4358-9457-2900D0FAB15D}" presName="circ1" presStyleLbl="vennNode1" presStyleIdx="0" presStyleCnt="7"/>
      <dgm:spPr/>
    </dgm:pt>
    <dgm:pt modelId="{E2328DCE-CAC8-4E80-9F91-A53E50C000AA}" type="pres">
      <dgm:prSet presAssocID="{682F4132-5A18-4358-9457-2900D0FAB15D}" presName="circ1Tx" presStyleLbl="revTx" presStyleIdx="0" presStyleCnt="0" custScaleX="182014" custScaleY="117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4D39-2618-46B5-B92F-FB91952DF39F}" type="pres">
      <dgm:prSet presAssocID="{9E17A11C-07DD-49EB-9994-03A8E0A366A7}" presName="circ2" presStyleLbl="vennNode1" presStyleIdx="1" presStyleCnt="7"/>
      <dgm:spPr/>
    </dgm:pt>
    <dgm:pt modelId="{AB0E195E-DEDB-4386-AC44-FBEB42DD129D}" type="pres">
      <dgm:prSet presAssocID="{9E17A11C-07DD-49EB-9994-03A8E0A366A7}" presName="circ2Tx" presStyleLbl="revTx" presStyleIdx="0" presStyleCnt="0" custScaleX="181454" custScaleY="141810" custLinFactNeighborX="14317" custLinFactNeighborY="2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DA776-EB42-45A0-8A49-BDC697526F49}" type="pres">
      <dgm:prSet presAssocID="{6F2558C3-FE8D-45D7-8820-BF43316EEE0E}" presName="circ3" presStyleLbl="vennNode1" presStyleIdx="2" presStyleCnt="7"/>
      <dgm:spPr/>
    </dgm:pt>
    <dgm:pt modelId="{5070EF6F-13B9-43CA-BE73-883B0B43A4CD}" type="pres">
      <dgm:prSet presAssocID="{6F2558C3-FE8D-45D7-8820-BF43316EEE0E}" presName="circ3Tx" presStyleLbl="revTx" presStyleIdx="0" presStyleCnt="0" custScaleX="150493" custScaleY="91317" custLinFactNeighborX="13822" custLinFactNeighborY="2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CE3A7-D3AC-471E-8F44-62F558A5E9CE}" type="pres">
      <dgm:prSet presAssocID="{63700DAA-1539-477F-A2C8-0586FEB0F7C9}" presName="circ4" presStyleLbl="vennNode1" presStyleIdx="3" presStyleCnt="7"/>
      <dgm:spPr/>
    </dgm:pt>
    <dgm:pt modelId="{A0B35B4A-D2C8-4140-A8AB-6C367C28C6BF}" type="pres">
      <dgm:prSet presAssocID="{63700DAA-1539-477F-A2C8-0586FEB0F7C9}" presName="circ4Tx" presStyleLbl="revTx" presStyleIdx="0" presStyleCnt="0" custScaleX="133030" custLinFactNeighborX="35250" custLinFactNeighborY="-15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CEC14-71EB-4243-9314-908241EEBADD}" type="pres">
      <dgm:prSet presAssocID="{82B1789E-318D-4D0D-8B4E-61CF1B6FEF2D}" presName="circ5" presStyleLbl="vennNode1" presStyleIdx="4" presStyleCnt="7"/>
      <dgm:spPr/>
    </dgm:pt>
    <dgm:pt modelId="{35827203-B4EA-4F6A-A869-6E04D44A4950}" type="pres">
      <dgm:prSet presAssocID="{82B1789E-318D-4D0D-8B4E-61CF1B6FEF2D}" presName="circ5Tx" presStyleLbl="revTx" presStyleIdx="0" presStyleCnt="0" custLinFactNeighborX="-33129" custLinFactNeighborY="-42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04A44-1EED-43A2-BACF-4D1D6A8D5B1E}" type="pres">
      <dgm:prSet presAssocID="{20A0E22E-1CD4-47EA-BCE0-87B33DC52A5B}" presName="circ6" presStyleLbl="vennNode1" presStyleIdx="5" presStyleCnt="7"/>
      <dgm:spPr/>
    </dgm:pt>
    <dgm:pt modelId="{15B86311-0283-42ED-820F-114718C95055}" type="pres">
      <dgm:prSet presAssocID="{20A0E22E-1CD4-47EA-BCE0-87B33DC52A5B}" presName="circ6Tx" presStyleLbl="revTx" presStyleIdx="0" presStyleCnt="0" custScaleX="132579" custScaleY="198563" custLinFactNeighborX="-13378" custLinFactNeighborY="-97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EE86B-96D7-44AD-9528-18C09651A840}" type="pres">
      <dgm:prSet presAssocID="{E732AF97-5974-4192-A3BD-DE7643D6212C}" presName="circ7" presStyleLbl="vennNode1" presStyleIdx="6" presStyleCnt="7"/>
      <dgm:spPr/>
    </dgm:pt>
    <dgm:pt modelId="{187CD909-27AD-4633-8B0A-8E31A0D757FC}" type="pres">
      <dgm:prSet presAssocID="{E732AF97-5974-4192-A3BD-DE7643D6212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50FDA-9F89-4E22-9A73-3F08172549AE}" srcId="{66283955-4F44-4F7B-B996-AC826072E7C8}" destId="{20A0E22E-1CD4-47EA-BCE0-87B33DC52A5B}" srcOrd="5" destOrd="0" parTransId="{E90B91A3-7C60-4D80-B341-DA803EB50354}" sibTransId="{47D4E3D9-5D56-4D5F-8D74-0E3586004289}"/>
    <dgm:cxn modelId="{AF885CC0-ADDD-4E92-8AC4-84B01BB0171A}" type="presOf" srcId="{66283955-4F44-4F7B-B996-AC826072E7C8}" destId="{BF01730F-E4C3-473A-BABD-245837A1656C}" srcOrd="0" destOrd="0" presId="urn:microsoft.com/office/officeart/2005/8/layout/venn1"/>
    <dgm:cxn modelId="{3A6BC89C-60C5-4100-B6DC-3B5BA536F01C}" type="presOf" srcId="{682F4132-5A18-4358-9457-2900D0FAB15D}" destId="{E2328DCE-CAC8-4E80-9F91-A53E50C000AA}" srcOrd="0" destOrd="0" presId="urn:microsoft.com/office/officeart/2005/8/layout/venn1"/>
    <dgm:cxn modelId="{34ECB5D4-9A36-4299-92D9-986274F0E3D8}" srcId="{66283955-4F44-4F7B-B996-AC826072E7C8}" destId="{7234345B-613B-4EAC-8EF6-91D8A2240D75}" srcOrd="8" destOrd="0" parTransId="{9CA9296F-C045-4D0D-A985-07ECD715884E}" sibTransId="{76A0D6C1-515E-480D-9BB9-B25679ABF1EA}"/>
    <dgm:cxn modelId="{4484B0F1-103F-4456-A500-3EA76F2AB6D5}" srcId="{66283955-4F44-4F7B-B996-AC826072E7C8}" destId="{82B1789E-318D-4D0D-8B4E-61CF1B6FEF2D}" srcOrd="4" destOrd="0" parTransId="{147E0BD9-814C-4915-9590-B44383BE20DE}" sibTransId="{D4F13279-4D31-43C2-92EB-075C7DE88413}"/>
    <dgm:cxn modelId="{BF03C964-72D5-480F-B1A5-B24C055FFC91}" srcId="{66283955-4F44-4F7B-B996-AC826072E7C8}" destId="{E732AF97-5974-4192-A3BD-DE7643D6212C}" srcOrd="6" destOrd="0" parTransId="{C88CB971-937F-42A3-9DFB-60A357A54D21}" sibTransId="{CB05A29D-1DC2-4859-A9FD-26AAF4000E32}"/>
    <dgm:cxn modelId="{474F77F6-1B8D-4032-952E-931EB5B8A1B3}" type="presOf" srcId="{6F2558C3-FE8D-45D7-8820-BF43316EEE0E}" destId="{5070EF6F-13B9-43CA-BE73-883B0B43A4CD}" srcOrd="0" destOrd="0" presId="urn:microsoft.com/office/officeart/2005/8/layout/venn1"/>
    <dgm:cxn modelId="{81141C6A-4247-40FF-9F6F-9D72C7B23C7E}" srcId="{66283955-4F44-4F7B-B996-AC826072E7C8}" destId="{DF7B6AF1-6C19-45A1-942C-67B3B6BBAEE7}" srcOrd="7" destOrd="0" parTransId="{985ABBB2-998B-4759-8461-8BA4AD679E72}" sibTransId="{54E58513-CA50-4766-96E3-898703F0F3AB}"/>
    <dgm:cxn modelId="{258711C1-1C39-43C0-A9C7-112F972A1B4B}" srcId="{66283955-4F44-4F7B-B996-AC826072E7C8}" destId="{9E17A11C-07DD-49EB-9994-03A8E0A366A7}" srcOrd="1" destOrd="0" parTransId="{E35432F9-FBD1-4685-81C4-EE9BD3C4CFD7}" sibTransId="{C8D80258-C33F-4B87-A814-8A89477CD66F}"/>
    <dgm:cxn modelId="{51E9C995-EAEB-46F1-981A-FD5DED0B05B0}" type="presOf" srcId="{20A0E22E-1CD4-47EA-BCE0-87B33DC52A5B}" destId="{15B86311-0283-42ED-820F-114718C95055}" srcOrd="0" destOrd="0" presId="urn:microsoft.com/office/officeart/2005/8/layout/venn1"/>
    <dgm:cxn modelId="{421806C7-C3E4-4A52-B975-D6CE9FBB0344}" srcId="{66283955-4F44-4F7B-B996-AC826072E7C8}" destId="{63700DAA-1539-477F-A2C8-0586FEB0F7C9}" srcOrd="3" destOrd="0" parTransId="{946C8721-749C-4679-A0A5-2AF20599F6DC}" sibTransId="{374C33C8-FEB5-498A-A1B6-390DA70D43A7}"/>
    <dgm:cxn modelId="{9ED0C756-8A3C-4870-A0E0-7C8DD702CCDA}" type="presOf" srcId="{63700DAA-1539-477F-A2C8-0586FEB0F7C9}" destId="{A0B35B4A-D2C8-4140-A8AB-6C367C28C6BF}" srcOrd="0" destOrd="0" presId="urn:microsoft.com/office/officeart/2005/8/layout/venn1"/>
    <dgm:cxn modelId="{FAD59EFA-1766-4415-A24D-6E1A171CA125}" type="presOf" srcId="{9E17A11C-07DD-49EB-9994-03A8E0A366A7}" destId="{AB0E195E-DEDB-4386-AC44-FBEB42DD129D}" srcOrd="0" destOrd="0" presId="urn:microsoft.com/office/officeart/2005/8/layout/venn1"/>
    <dgm:cxn modelId="{DB70EF9B-648C-4EE6-9602-EBE2611D1950}" srcId="{66283955-4F44-4F7B-B996-AC826072E7C8}" destId="{682F4132-5A18-4358-9457-2900D0FAB15D}" srcOrd="0" destOrd="0" parTransId="{4E4BFD57-5578-4982-9416-6E7425CAC9D1}" sibTransId="{73204828-62B0-4DB0-90FC-EE06F3A4A368}"/>
    <dgm:cxn modelId="{F6EA61B3-094D-43AC-B657-8F7437A26814}" type="presOf" srcId="{82B1789E-318D-4D0D-8B4E-61CF1B6FEF2D}" destId="{35827203-B4EA-4F6A-A869-6E04D44A4950}" srcOrd="0" destOrd="0" presId="urn:microsoft.com/office/officeart/2005/8/layout/venn1"/>
    <dgm:cxn modelId="{802B6A80-FE84-4846-A1B8-136464E47BF7}" srcId="{66283955-4F44-4F7B-B996-AC826072E7C8}" destId="{6F2558C3-FE8D-45D7-8820-BF43316EEE0E}" srcOrd="2" destOrd="0" parTransId="{C03A3C50-D67C-4577-8A1A-45733DD91094}" sibTransId="{54364F9C-0BAF-4F06-B19B-0B0129FF1D93}"/>
    <dgm:cxn modelId="{8A8202DD-16BE-4682-B0AE-514B03BAD612}" type="presOf" srcId="{E732AF97-5974-4192-A3BD-DE7643D6212C}" destId="{187CD909-27AD-4633-8B0A-8E31A0D757FC}" srcOrd="0" destOrd="0" presId="urn:microsoft.com/office/officeart/2005/8/layout/venn1"/>
    <dgm:cxn modelId="{264FC883-61EB-46C8-BE56-FF4A81C86F63}" type="presParOf" srcId="{BF01730F-E4C3-473A-BABD-245837A1656C}" destId="{9979C54E-1DCC-4299-9903-753158D51557}" srcOrd="0" destOrd="0" presId="urn:microsoft.com/office/officeart/2005/8/layout/venn1"/>
    <dgm:cxn modelId="{AD2923CD-8B7F-4F43-B155-3CBC3CBDCAC1}" type="presParOf" srcId="{BF01730F-E4C3-473A-BABD-245837A1656C}" destId="{E2328DCE-CAC8-4E80-9F91-A53E50C000AA}" srcOrd="1" destOrd="0" presId="urn:microsoft.com/office/officeart/2005/8/layout/venn1"/>
    <dgm:cxn modelId="{9CE314B5-894F-4E9D-9426-94E0569E3E7C}" type="presParOf" srcId="{BF01730F-E4C3-473A-BABD-245837A1656C}" destId="{B78B4D39-2618-46B5-B92F-FB91952DF39F}" srcOrd="2" destOrd="0" presId="urn:microsoft.com/office/officeart/2005/8/layout/venn1"/>
    <dgm:cxn modelId="{18AFF748-5B49-45BE-84A3-73F10167B5DC}" type="presParOf" srcId="{BF01730F-E4C3-473A-BABD-245837A1656C}" destId="{AB0E195E-DEDB-4386-AC44-FBEB42DD129D}" srcOrd="3" destOrd="0" presId="urn:microsoft.com/office/officeart/2005/8/layout/venn1"/>
    <dgm:cxn modelId="{52A0C0DA-D23C-4242-A361-55D7A852CEAB}" type="presParOf" srcId="{BF01730F-E4C3-473A-BABD-245837A1656C}" destId="{F79DA776-EB42-45A0-8A49-BDC697526F49}" srcOrd="4" destOrd="0" presId="urn:microsoft.com/office/officeart/2005/8/layout/venn1"/>
    <dgm:cxn modelId="{5BE2916E-B3C2-48A5-8924-EB14416F4E09}" type="presParOf" srcId="{BF01730F-E4C3-473A-BABD-245837A1656C}" destId="{5070EF6F-13B9-43CA-BE73-883B0B43A4CD}" srcOrd="5" destOrd="0" presId="urn:microsoft.com/office/officeart/2005/8/layout/venn1"/>
    <dgm:cxn modelId="{9E9A23B5-E0A7-4AC8-9E36-6FB2C16980D3}" type="presParOf" srcId="{BF01730F-E4C3-473A-BABD-245837A1656C}" destId="{B54CE3A7-D3AC-471E-8F44-62F558A5E9CE}" srcOrd="6" destOrd="0" presId="urn:microsoft.com/office/officeart/2005/8/layout/venn1"/>
    <dgm:cxn modelId="{D557DBFF-3DDA-4A9C-9E16-2F0EB0024C4A}" type="presParOf" srcId="{BF01730F-E4C3-473A-BABD-245837A1656C}" destId="{A0B35B4A-D2C8-4140-A8AB-6C367C28C6BF}" srcOrd="7" destOrd="0" presId="urn:microsoft.com/office/officeart/2005/8/layout/venn1"/>
    <dgm:cxn modelId="{17FC775C-1391-4FF8-B108-453C474C3850}" type="presParOf" srcId="{BF01730F-E4C3-473A-BABD-245837A1656C}" destId="{64FCEC14-71EB-4243-9314-908241EEBADD}" srcOrd="8" destOrd="0" presId="urn:microsoft.com/office/officeart/2005/8/layout/venn1"/>
    <dgm:cxn modelId="{59BE55AA-FE69-4FD6-88E8-C49C53001462}" type="presParOf" srcId="{BF01730F-E4C3-473A-BABD-245837A1656C}" destId="{35827203-B4EA-4F6A-A869-6E04D44A4950}" srcOrd="9" destOrd="0" presId="urn:microsoft.com/office/officeart/2005/8/layout/venn1"/>
    <dgm:cxn modelId="{FCD58F9C-A59D-4CCA-BB23-4AF5357BEAD1}" type="presParOf" srcId="{BF01730F-E4C3-473A-BABD-245837A1656C}" destId="{66D04A44-1EED-43A2-BACF-4D1D6A8D5B1E}" srcOrd="10" destOrd="0" presId="urn:microsoft.com/office/officeart/2005/8/layout/venn1"/>
    <dgm:cxn modelId="{FC84794F-44DA-4595-B0C8-EB6D845FD122}" type="presParOf" srcId="{BF01730F-E4C3-473A-BABD-245837A1656C}" destId="{15B86311-0283-42ED-820F-114718C95055}" srcOrd="11" destOrd="0" presId="urn:microsoft.com/office/officeart/2005/8/layout/venn1"/>
    <dgm:cxn modelId="{F4218ADD-D558-45F0-B84D-7271A3E929BE}" type="presParOf" srcId="{BF01730F-E4C3-473A-BABD-245837A1656C}" destId="{8C4EE86B-96D7-44AD-9528-18C09651A840}" srcOrd="12" destOrd="0" presId="urn:microsoft.com/office/officeart/2005/8/layout/venn1"/>
    <dgm:cxn modelId="{44821207-567D-4337-9A2B-AB78935B570E}" type="presParOf" srcId="{BF01730F-E4C3-473A-BABD-245837A1656C}" destId="{187CD909-27AD-4633-8B0A-8E31A0D757FC}" srcOrd="1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6CA56-A663-4D53-AA40-BF6A5AB98BEE}" type="doc">
      <dgm:prSet loTypeId="urn:microsoft.com/office/officeart/2005/8/layout/vList3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2B316CA-BC62-4FC3-B80C-7E776452D9DA}">
      <dgm:prSet/>
      <dgm:spPr/>
      <dgm:t>
        <a:bodyPr/>
        <a:lstStyle/>
        <a:p>
          <a:pPr rtl="0"/>
          <a:r>
            <a:rPr lang="ru-RU" dirty="0" smtClean="0"/>
            <a:t>Правительства Российской Федерации, раздел «Официальная информация о </a:t>
          </a:r>
          <a:r>
            <a:rPr lang="ru-RU" dirty="0" err="1" smtClean="0"/>
            <a:t>коронавирусе</a:t>
          </a:r>
          <a:r>
            <a:rPr lang="ru-RU" dirty="0" smtClean="0"/>
            <a:t> в России» </a:t>
          </a:r>
          <a:r>
            <a:rPr lang="ru-RU" u="sng" dirty="0" smtClean="0">
              <a:hlinkClick xmlns:r="http://schemas.openxmlformats.org/officeDocument/2006/relationships" r:id="rId1"/>
            </a:rPr>
            <a:t>https://стопкоронавирус.рф/</a:t>
          </a:r>
          <a:r>
            <a:rPr lang="ru-RU" dirty="0" smtClean="0"/>
            <a:t>; </a:t>
          </a:r>
          <a:endParaRPr lang="ru-RU" dirty="0"/>
        </a:p>
      </dgm:t>
    </dgm:pt>
    <dgm:pt modelId="{49CA70F5-A0B5-4626-BC33-875E3E667C78}" type="parTrans" cxnId="{D406DBE4-784C-4FA3-BED4-6564FCFD35A1}">
      <dgm:prSet/>
      <dgm:spPr/>
      <dgm:t>
        <a:bodyPr/>
        <a:lstStyle/>
        <a:p>
          <a:endParaRPr lang="ru-RU"/>
        </a:p>
      </dgm:t>
    </dgm:pt>
    <dgm:pt modelId="{3E7C2428-9C4E-4434-BDC1-2813EE82E531}" type="sibTrans" cxnId="{D406DBE4-784C-4FA3-BED4-6564FCFD35A1}">
      <dgm:prSet/>
      <dgm:spPr/>
      <dgm:t>
        <a:bodyPr/>
        <a:lstStyle/>
        <a:p>
          <a:endParaRPr lang="ru-RU"/>
        </a:p>
      </dgm:t>
    </dgm:pt>
    <dgm:pt modelId="{E574A732-AC18-47A0-A532-474C8751E9C3}">
      <dgm:prSet/>
      <dgm:spPr/>
      <dgm:t>
        <a:bodyPr/>
        <a:lstStyle/>
        <a:p>
          <a:pPr rtl="0"/>
          <a:r>
            <a:rPr lang="ru-RU" dirty="0" smtClean="0"/>
            <a:t>Федеральной службы по надзору в сфере защиты прав потребителей и благополучия человека (</a:t>
          </a:r>
          <a:r>
            <a:rPr lang="ru-RU" dirty="0" err="1" smtClean="0"/>
            <a:t>Роспотребнадзор</a:t>
          </a:r>
          <a:r>
            <a:rPr lang="ru-RU" dirty="0" smtClean="0"/>
            <a:t>) </a:t>
          </a:r>
          <a:r>
            <a:rPr lang="ru-RU" u="sng" dirty="0" smtClean="0">
              <a:hlinkClick xmlns:r="http://schemas.openxmlformats.org/officeDocument/2006/relationships" r:id="rId2"/>
            </a:rPr>
            <a:t>https://www.rospotrebnadzor.ru/</a:t>
          </a:r>
          <a:r>
            <a:rPr lang="ru-RU" dirty="0" smtClean="0"/>
            <a:t>, раздел «</a:t>
          </a:r>
          <a:r>
            <a:rPr lang="ru-RU" dirty="0" err="1" smtClean="0"/>
            <a:t>Коронавирус</a:t>
          </a:r>
          <a:r>
            <a:rPr lang="ru-RU" dirty="0" smtClean="0"/>
            <a:t>. Информация для граждан», «Рекомендации для бизнеса»</a:t>
          </a:r>
          <a:endParaRPr lang="ru-RU" dirty="0"/>
        </a:p>
      </dgm:t>
    </dgm:pt>
    <dgm:pt modelId="{29B7A3E6-7C09-46A0-A7BD-49EC757F14BF}" type="parTrans" cxnId="{9E7D6583-7420-4514-9B48-C980EDD78834}">
      <dgm:prSet/>
      <dgm:spPr/>
      <dgm:t>
        <a:bodyPr/>
        <a:lstStyle/>
        <a:p>
          <a:endParaRPr lang="ru-RU"/>
        </a:p>
      </dgm:t>
    </dgm:pt>
    <dgm:pt modelId="{983BDC98-57E3-4D6F-9E64-F6D9FC7DF72A}" type="sibTrans" cxnId="{9E7D6583-7420-4514-9B48-C980EDD78834}">
      <dgm:prSet/>
      <dgm:spPr/>
      <dgm:t>
        <a:bodyPr/>
        <a:lstStyle/>
        <a:p>
          <a:endParaRPr lang="ru-RU"/>
        </a:p>
      </dgm:t>
    </dgm:pt>
    <dgm:pt modelId="{20327AC6-B9CC-4A48-9C73-21DEAF61759D}">
      <dgm:prSet/>
      <dgm:spPr/>
      <dgm:t>
        <a:bodyPr/>
        <a:lstStyle/>
        <a:p>
          <a:pPr rtl="0"/>
          <a:r>
            <a:rPr lang="ru-RU" dirty="0" smtClean="0"/>
            <a:t>Всемирной организации здравоохранения (ВОЗ) </a:t>
          </a:r>
          <a:r>
            <a:rPr lang="ru-RU" u="sng" dirty="0" smtClean="0">
              <a:hlinkClick xmlns:r="http://schemas.openxmlformats.org/officeDocument/2006/relationships" r:id="rId3"/>
            </a:rPr>
            <a:t>https://www.who.int/ru</a:t>
          </a:r>
          <a:r>
            <a:rPr lang="ru-RU" dirty="0" smtClean="0"/>
            <a:t>, раздел «Вспышка </a:t>
          </a:r>
          <a:r>
            <a:rPr lang="ru-RU" dirty="0" err="1" smtClean="0"/>
            <a:t>коронавирусной</a:t>
          </a:r>
          <a:r>
            <a:rPr lang="ru-RU" dirty="0" smtClean="0"/>
            <a:t> инфекции </a:t>
          </a:r>
          <a:r>
            <a:rPr lang="en-US" dirty="0" smtClean="0"/>
            <a:t>COVID</a:t>
          </a:r>
          <a:r>
            <a:rPr lang="ru-RU" dirty="0" smtClean="0"/>
            <a:t>-19»</a:t>
          </a:r>
          <a:endParaRPr lang="ru-RU" dirty="0"/>
        </a:p>
      </dgm:t>
    </dgm:pt>
    <dgm:pt modelId="{24DC8C26-D8A1-408F-8C15-AF23A4D011B9}" type="parTrans" cxnId="{4FE3E80D-CDE6-4E2C-B73A-38568C0280BF}">
      <dgm:prSet/>
      <dgm:spPr/>
      <dgm:t>
        <a:bodyPr/>
        <a:lstStyle/>
        <a:p>
          <a:endParaRPr lang="ru-RU"/>
        </a:p>
      </dgm:t>
    </dgm:pt>
    <dgm:pt modelId="{F74EE22D-492B-45EC-8BCF-CE0700C5B5FD}" type="sibTrans" cxnId="{4FE3E80D-CDE6-4E2C-B73A-38568C0280BF}">
      <dgm:prSet/>
      <dgm:spPr/>
      <dgm:t>
        <a:bodyPr/>
        <a:lstStyle/>
        <a:p>
          <a:endParaRPr lang="ru-RU"/>
        </a:p>
      </dgm:t>
    </dgm:pt>
    <dgm:pt modelId="{B901B35C-4613-42B8-9042-24B59D084EE4}" type="pres">
      <dgm:prSet presAssocID="{5986CA56-A663-4D53-AA40-BF6A5AB98B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B3133-2331-49FF-A940-458E5D17EE5F}" type="pres">
      <dgm:prSet presAssocID="{32B316CA-BC62-4FC3-B80C-7E776452D9DA}" presName="composite" presStyleCnt="0"/>
      <dgm:spPr/>
    </dgm:pt>
    <dgm:pt modelId="{2ACA85AB-2D40-4F06-89DB-2B3162C2000A}" type="pres">
      <dgm:prSet presAssocID="{32B316CA-BC62-4FC3-B80C-7E776452D9DA}" presName="imgShp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FC9FD49-C9C7-472E-B5B7-63828A857528}" type="pres">
      <dgm:prSet presAssocID="{32B316CA-BC62-4FC3-B80C-7E776452D9D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798C1-6E65-491B-9CF6-32D032C84EE3}" type="pres">
      <dgm:prSet presAssocID="{3E7C2428-9C4E-4434-BDC1-2813EE82E531}" presName="spacing" presStyleCnt="0"/>
      <dgm:spPr/>
    </dgm:pt>
    <dgm:pt modelId="{2E7B10B0-3DC5-4305-BB6E-796F6AA0581F}" type="pres">
      <dgm:prSet presAssocID="{E574A732-AC18-47A0-A532-474C8751E9C3}" presName="composite" presStyleCnt="0"/>
      <dgm:spPr/>
    </dgm:pt>
    <dgm:pt modelId="{0F9767B1-A9A3-4BAC-8F98-88237DC18DDB}" type="pres">
      <dgm:prSet presAssocID="{E574A732-AC18-47A0-A532-474C8751E9C3}" presName="imgShp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D9C2ED6-2045-4D33-AEF1-F593DC109733}" type="pres">
      <dgm:prSet presAssocID="{E574A732-AC18-47A0-A532-474C8751E9C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13C14-0FE7-4940-81B1-5344D57B9571}" type="pres">
      <dgm:prSet presAssocID="{983BDC98-57E3-4D6F-9E64-F6D9FC7DF72A}" presName="spacing" presStyleCnt="0"/>
      <dgm:spPr/>
    </dgm:pt>
    <dgm:pt modelId="{9A40F1EF-366F-449C-9C50-5A44BB268D7D}" type="pres">
      <dgm:prSet presAssocID="{20327AC6-B9CC-4A48-9C73-21DEAF61759D}" presName="composite" presStyleCnt="0"/>
      <dgm:spPr/>
    </dgm:pt>
    <dgm:pt modelId="{685E637A-65A4-481B-A628-92D94EE0E8E6}" type="pres">
      <dgm:prSet presAssocID="{20327AC6-B9CC-4A48-9C73-21DEAF61759D}" presName="imgShp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94F4AD0-ED6D-4563-854B-211A1BEBED78}" type="pres">
      <dgm:prSet presAssocID="{20327AC6-B9CC-4A48-9C73-21DEAF61759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E8B8F-82C0-445F-BB3A-C044B8F391B9}" type="presOf" srcId="{20327AC6-B9CC-4A48-9C73-21DEAF61759D}" destId="{B94F4AD0-ED6D-4563-854B-211A1BEBED78}" srcOrd="0" destOrd="0" presId="urn:microsoft.com/office/officeart/2005/8/layout/vList3#1"/>
    <dgm:cxn modelId="{1799E8A2-0991-45E4-A586-D2D90D415C70}" type="presOf" srcId="{5986CA56-A663-4D53-AA40-BF6A5AB98BEE}" destId="{B901B35C-4613-42B8-9042-24B59D084EE4}" srcOrd="0" destOrd="0" presId="urn:microsoft.com/office/officeart/2005/8/layout/vList3#1"/>
    <dgm:cxn modelId="{9E7D6583-7420-4514-9B48-C980EDD78834}" srcId="{5986CA56-A663-4D53-AA40-BF6A5AB98BEE}" destId="{E574A732-AC18-47A0-A532-474C8751E9C3}" srcOrd="1" destOrd="0" parTransId="{29B7A3E6-7C09-46A0-A7BD-49EC757F14BF}" sibTransId="{983BDC98-57E3-4D6F-9E64-F6D9FC7DF72A}"/>
    <dgm:cxn modelId="{52B2FD36-A848-484B-B6C8-6A95BBB1FAB4}" type="presOf" srcId="{E574A732-AC18-47A0-A532-474C8751E9C3}" destId="{1D9C2ED6-2045-4D33-AEF1-F593DC109733}" srcOrd="0" destOrd="0" presId="urn:microsoft.com/office/officeart/2005/8/layout/vList3#1"/>
    <dgm:cxn modelId="{4FE3E80D-CDE6-4E2C-B73A-38568C0280BF}" srcId="{5986CA56-A663-4D53-AA40-BF6A5AB98BEE}" destId="{20327AC6-B9CC-4A48-9C73-21DEAF61759D}" srcOrd="2" destOrd="0" parTransId="{24DC8C26-D8A1-408F-8C15-AF23A4D011B9}" sibTransId="{F74EE22D-492B-45EC-8BCF-CE0700C5B5FD}"/>
    <dgm:cxn modelId="{59E312FB-ECB7-4320-8050-C3D82AA7166C}" type="presOf" srcId="{32B316CA-BC62-4FC3-B80C-7E776452D9DA}" destId="{2FC9FD49-C9C7-472E-B5B7-63828A857528}" srcOrd="0" destOrd="0" presId="urn:microsoft.com/office/officeart/2005/8/layout/vList3#1"/>
    <dgm:cxn modelId="{D406DBE4-784C-4FA3-BED4-6564FCFD35A1}" srcId="{5986CA56-A663-4D53-AA40-BF6A5AB98BEE}" destId="{32B316CA-BC62-4FC3-B80C-7E776452D9DA}" srcOrd="0" destOrd="0" parTransId="{49CA70F5-A0B5-4626-BC33-875E3E667C78}" sibTransId="{3E7C2428-9C4E-4434-BDC1-2813EE82E531}"/>
    <dgm:cxn modelId="{61BCCAEC-06CD-463A-B9E9-B07944BF7C3E}" type="presParOf" srcId="{B901B35C-4613-42B8-9042-24B59D084EE4}" destId="{F23B3133-2331-49FF-A940-458E5D17EE5F}" srcOrd="0" destOrd="0" presId="urn:microsoft.com/office/officeart/2005/8/layout/vList3#1"/>
    <dgm:cxn modelId="{0BF7732D-A713-4094-B5F7-5E8B68F2EFFE}" type="presParOf" srcId="{F23B3133-2331-49FF-A940-458E5D17EE5F}" destId="{2ACA85AB-2D40-4F06-89DB-2B3162C2000A}" srcOrd="0" destOrd="0" presId="urn:microsoft.com/office/officeart/2005/8/layout/vList3#1"/>
    <dgm:cxn modelId="{F2F888D8-F98A-4489-AE3B-863FC35EC815}" type="presParOf" srcId="{F23B3133-2331-49FF-A940-458E5D17EE5F}" destId="{2FC9FD49-C9C7-472E-B5B7-63828A857528}" srcOrd="1" destOrd="0" presId="urn:microsoft.com/office/officeart/2005/8/layout/vList3#1"/>
    <dgm:cxn modelId="{792C6CF8-EAE0-4F99-AC2D-1232BFCC78CC}" type="presParOf" srcId="{B901B35C-4613-42B8-9042-24B59D084EE4}" destId="{626798C1-6E65-491B-9CF6-32D032C84EE3}" srcOrd="1" destOrd="0" presId="urn:microsoft.com/office/officeart/2005/8/layout/vList3#1"/>
    <dgm:cxn modelId="{7492DDEE-9C3C-419B-BBEE-808FFFAB0644}" type="presParOf" srcId="{B901B35C-4613-42B8-9042-24B59D084EE4}" destId="{2E7B10B0-3DC5-4305-BB6E-796F6AA0581F}" srcOrd="2" destOrd="0" presId="urn:microsoft.com/office/officeart/2005/8/layout/vList3#1"/>
    <dgm:cxn modelId="{40ADCB4D-1BBE-454C-9754-C9BF8EB3693F}" type="presParOf" srcId="{2E7B10B0-3DC5-4305-BB6E-796F6AA0581F}" destId="{0F9767B1-A9A3-4BAC-8F98-88237DC18DDB}" srcOrd="0" destOrd="0" presId="urn:microsoft.com/office/officeart/2005/8/layout/vList3#1"/>
    <dgm:cxn modelId="{67E96FF5-7FEE-46FB-A08B-D072291CD866}" type="presParOf" srcId="{2E7B10B0-3DC5-4305-BB6E-796F6AA0581F}" destId="{1D9C2ED6-2045-4D33-AEF1-F593DC109733}" srcOrd="1" destOrd="0" presId="urn:microsoft.com/office/officeart/2005/8/layout/vList3#1"/>
    <dgm:cxn modelId="{1C06B887-5833-4985-B1C6-567D7A2FECDD}" type="presParOf" srcId="{B901B35C-4613-42B8-9042-24B59D084EE4}" destId="{43113C14-0FE7-4940-81B1-5344D57B9571}" srcOrd="3" destOrd="0" presId="urn:microsoft.com/office/officeart/2005/8/layout/vList3#1"/>
    <dgm:cxn modelId="{C7FFF6B2-8A7A-469C-9750-327804F9CD30}" type="presParOf" srcId="{B901B35C-4613-42B8-9042-24B59D084EE4}" destId="{9A40F1EF-366F-449C-9C50-5A44BB268D7D}" srcOrd="4" destOrd="0" presId="urn:microsoft.com/office/officeart/2005/8/layout/vList3#1"/>
    <dgm:cxn modelId="{EFB9A4F9-FE5B-47CB-9686-BD8CD374A01B}" type="presParOf" srcId="{9A40F1EF-366F-449C-9C50-5A44BB268D7D}" destId="{685E637A-65A4-481B-A628-92D94EE0E8E6}" srcOrd="0" destOrd="0" presId="urn:microsoft.com/office/officeart/2005/8/layout/vList3#1"/>
    <dgm:cxn modelId="{2C5FDCE3-5AA3-4A76-A2AA-24E6EC2FE170}" type="presParOf" srcId="{9A40F1EF-366F-449C-9C50-5A44BB268D7D}" destId="{B94F4AD0-ED6D-4563-854B-211A1BEBED78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9C54E-1DCC-4299-9903-753158D51557}">
      <dsp:nvSpPr>
        <dsp:cNvPr id="0" name=""/>
        <dsp:cNvSpPr/>
      </dsp:nvSpPr>
      <dsp:spPr>
        <a:xfrm>
          <a:off x="3343520" y="1296340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328DCE-CAC8-4E80-9F91-A53E50C000AA}">
      <dsp:nvSpPr>
        <dsp:cNvPr id="0" name=""/>
        <dsp:cNvSpPr/>
      </dsp:nvSpPr>
      <dsp:spPr>
        <a:xfrm>
          <a:off x="2471390" y="-42107"/>
          <a:ext cx="3351017" cy="11536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Постановление Главного государственного санитарного врача Российской Федерации от 22.05.2020 № 15 «Об утверждении санитарно-эпидемиологических правил СП 3.1.3597-20 «Профилактика новой </a:t>
          </a:r>
          <a:r>
            <a:rPr lang="ru-RU" sz="1000" b="1" kern="1200" dirty="0" err="1" smtClean="0"/>
            <a:t>коронавирусной</a:t>
          </a:r>
          <a:r>
            <a:rPr lang="ru-RU" sz="1000" b="1" kern="1200" dirty="0" smtClean="0"/>
            <a:t> инфекции (COVID-19)</a:t>
          </a:r>
          <a:endParaRPr lang="ru-RU" sz="1000" b="1" kern="1200" dirty="0"/>
        </a:p>
      </dsp:txBody>
      <dsp:txXfrm>
        <a:off x="2471390" y="-42107"/>
        <a:ext cx="3351017" cy="1153687"/>
      </dsp:txXfrm>
    </dsp:sp>
    <dsp:sp modelId="{B78B4D39-2618-46B5-B92F-FB91952DF39F}">
      <dsp:nvSpPr>
        <dsp:cNvPr id="0" name=""/>
        <dsp:cNvSpPr/>
      </dsp:nvSpPr>
      <dsp:spPr>
        <a:xfrm>
          <a:off x="3814836" y="1522949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0E195E-DEDB-4386-AC44-FBEB42DD129D}">
      <dsp:nvSpPr>
        <dsp:cNvPr id="0" name=""/>
        <dsp:cNvSpPr/>
      </dsp:nvSpPr>
      <dsp:spPr>
        <a:xfrm>
          <a:off x="5160054" y="781438"/>
          <a:ext cx="3158487" cy="1536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Постановление от 13.04.2020 № 11 «О внесении изменения в Постановление Главного государственного санитарного врача Российской Федерации от 30.03.2020 № 9 «О дополнительных мерах по недопущению распространения COVID-19»</a:t>
          </a:r>
          <a:endParaRPr lang="ru-RU" sz="1050" b="1" kern="1200" dirty="0"/>
        </a:p>
      </dsp:txBody>
      <dsp:txXfrm>
        <a:off x="5160054" y="781438"/>
        <a:ext cx="3158487" cy="1536913"/>
      </dsp:txXfrm>
    </dsp:sp>
    <dsp:sp modelId="{F79DA776-EB42-45A0-8A49-BDC697526F49}">
      <dsp:nvSpPr>
        <dsp:cNvPr id="0" name=""/>
        <dsp:cNvSpPr/>
      </dsp:nvSpPr>
      <dsp:spPr>
        <a:xfrm>
          <a:off x="3930656" y="2032820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70EF6F-13B9-43CA-BE73-883B0B43A4CD}">
      <dsp:nvSpPr>
        <dsp:cNvPr id="0" name=""/>
        <dsp:cNvSpPr/>
      </dsp:nvSpPr>
      <dsp:spPr>
        <a:xfrm>
          <a:off x="5592095" y="2437626"/>
          <a:ext cx="2569187" cy="1057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Постановление Главного государственного санитарного врача Российской Федерации от 30.03.2020 № 9 «О </a:t>
          </a:r>
          <a:r>
            <a:rPr lang="ru-RU" sz="1050" b="1" kern="1200" dirty="0" smtClean="0"/>
            <a:t>дополнительных</a:t>
          </a:r>
          <a:r>
            <a:rPr lang="ru-RU" sz="1000" b="1" kern="1200" dirty="0" smtClean="0"/>
            <a:t> мерах по недопущению распространения </a:t>
          </a:r>
          <a:r>
            <a:rPr lang="ru-RU" sz="1050" b="1" kern="1200" dirty="0" smtClean="0"/>
            <a:t>COVID-19</a:t>
          </a:r>
          <a:r>
            <a:rPr lang="ru-RU" sz="1000" b="1" kern="1200" dirty="0" smtClean="0"/>
            <a:t>»</a:t>
          </a:r>
          <a:endParaRPr lang="ru-RU" sz="1000" b="1" kern="1200" dirty="0"/>
        </a:p>
      </dsp:txBody>
      <dsp:txXfrm>
        <a:off x="5592095" y="2437626"/>
        <a:ext cx="2569187" cy="1057156"/>
      </dsp:txXfrm>
    </dsp:sp>
    <dsp:sp modelId="{B54CE3A7-D3AC-471E-8F44-62F558A5E9CE}">
      <dsp:nvSpPr>
        <dsp:cNvPr id="0" name=""/>
        <dsp:cNvSpPr/>
      </dsp:nvSpPr>
      <dsp:spPr>
        <a:xfrm>
          <a:off x="3604618" y="2441702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B35B4A-D2C8-4140-A8AB-6C367C28C6BF}">
      <dsp:nvSpPr>
        <dsp:cNvPr id="0" name=""/>
        <dsp:cNvSpPr/>
      </dsp:nvSpPr>
      <dsp:spPr>
        <a:xfrm>
          <a:off x="5395626" y="3744418"/>
          <a:ext cx="2449184" cy="10591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Постановление Главного государственного санитарного врача Российской Федерации от 13.03.2020 № 6 «О дополнительных мерах по снижению рисков распространения COVID-19»</a:t>
          </a:r>
          <a:endParaRPr lang="ru-RU" sz="1050" b="1" kern="1200" dirty="0"/>
        </a:p>
      </dsp:txBody>
      <dsp:txXfrm>
        <a:off x="5395626" y="3744418"/>
        <a:ext cx="2449184" cy="1059151"/>
      </dsp:txXfrm>
    </dsp:sp>
    <dsp:sp modelId="{64FCEC14-71EB-4243-9314-908241EEBADD}">
      <dsp:nvSpPr>
        <dsp:cNvPr id="0" name=""/>
        <dsp:cNvSpPr/>
      </dsp:nvSpPr>
      <dsp:spPr>
        <a:xfrm>
          <a:off x="3082422" y="2441702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827203-B4EA-4F6A-A869-6E04D44A4950}">
      <dsp:nvSpPr>
        <dsp:cNvPr id="0" name=""/>
        <dsp:cNvSpPr/>
      </dsp:nvSpPr>
      <dsp:spPr>
        <a:xfrm>
          <a:off x="792090" y="3456381"/>
          <a:ext cx="1841076" cy="10591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Постановление </a:t>
          </a:r>
          <a:r>
            <a:rPr lang="ru-RU" sz="1050" b="1" kern="1200" dirty="0" smtClean="0"/>
            <a:t>Главного</a:t>
          </a:r>
          <a:r>
            <a:rPr lang="ru-RU" sz="1100" b="1" kern="1200" dirty="0" smtClean="0"/>
            <a:t> государственного санитарного врача Российской Федерации от 02.03.2020 № 5 «О дополнительных мерах по снижению рисков завоза </a:t>
          </a:r>
          <a:r>
            <a:rPr lang="ru-RU" sz="1100" b="1" kern="1200" dirty="0" err="1" smtClean="0"/>
            <a:t>короновирусной</a:t>
          </a:r>
          <a:r>
            <a:rPr lang="ru-RU" sz="1100" b="1" kern="1200" dirty="0" smtClean="0"/>
            <a:t> инфекции»</a:t>
          </a:r>
          <a:endParaRPr lang="ru-RU" sz="1300" b="1" kern="1200" dirty="0"/>
        </a:p>
      </dsp:txBody>
      <dsp:txXfrm>
        <a:off x="792090" y="3456381"/>
        <a:ext cx="1841076" cy="1059151"/>
      </dsp:txXfrm>
    </dsp:sp>
    <dsp:sp modelId="{66D04A44-1EED-43A2-BACF-4D1D6A8D5B1E}">
      <dsp:nvSpPr>
        <dsp:cNvPr id="0" name=""/>
        <dsp:cNvSpPr/>
      </dsp:nvSpPr>
      <dsp:spPr>
        <a:xfrm>
          <a:off x="2756384" y="2032820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5B86311-0283-42ED-820F-114718C95055}">
      <dsp:nvSpPr>
        <dsp:cNvPr id="0" name=""/>
        <dsp:cNvSpPr/>
      </dsp:nvSpPr>
      <dsp:spPr>
        <a:xfrm>
          <a:off x="293009" y="653610"/>
          <a:ext cx="2263362" cy="22987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Постановление Главного государственного санитарного врача Российской Федерации от 31.01.2020 № 3 О проведении дополнительных санитарно-противоэпидемических (профилактических) мероприятий по недопущению завоза и распространения новой </a:t>
          </a:r>
          <a:r>
            <a:rPr lang="ru-RU" sz="1000" b="1" kern="1200" dirty="0" err="1" smtClean="0"/>
            <a:t>коронавирусной</a:t>
          </a:r>
          <a:r>
            <a:rPr lang="ru-RU" sz="1000" b="1" kern="1200" dirty="0" smtClean="0"/>
            <a:t> инфекции, вызванной 2019-nCoV</a:t>
          </a:r>
          <a:endParaRPr lang="ru-RU" sz="900" b="1" kern="1200" dirty="0"/>
        </a:p>
      </dsp:txBody>
      <dsp:txXfrm>
        <a:off x="293009" y="653610"/>
        <a:ext cx="2263362" cy="2298719"/>
      </dsp:txXfrm>
    </dsp:sp>
    <dsp:sp modelId="{8C4EE86B-96D7-44AD-9528-18C09651A840}">
      <dsp:nvSpPr>
        <dsp:cNvPr id="0" name=""/>
        <dsp:cNvSpPr/>
      </dsp:nvSpPr>
      <dsp:spPr>
        <a:xfrm>
          <a:off x="2872204" y="1522949"/>
          <a:ext cx="1606758" cy="1606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7CD909-27AD-4633-8B0A-8E31A0D757FC}">
      <dsp:nvSpPr>
        <dsp:cNvPr id="0" name=""/>
        <dsp:cNvSpPr/>
      </dsp:nvSpPr>
      <dsp:spPr>
        <a:xfrm>
          <a:off x="933383" y="978102"/>
          <a:ext cx="1740654" cy="10837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933383" y="978102"/>
        <a:ext cx="1740654" cy="10837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C9FD49-C9C7-472E-B5B7-63828A857528}">
      <dsp:nvSpPr>
        <dsp:cNvPr id="0" name=""/>
        <dsp:cNvSpPr/>
      </dsp:nvSpPr>
      <dsp:spPr>
        <a:xfrm rot="10800000">
          <a:off x="1741907" y="1889"/>
          <a:ext cx="5655106" cy="12700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3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Правительства Российской Федерации, раздел «Официальная информация о </a:t>
          </a:r>
          <a:r>
            <a:rPr lang="ru-RU" sz="1500" kern="1200" dirty="0" err="1" smtClean="0"/>
            <a:t>коронавирусе</a:t>
          </a:r>
          <a:r>
            <a:rPr lang="ru-RU" sz="1500" kern="1200" dirty="0" smtClean="0"/>
            <a:t> в России» </a:t>
          </a:r>
          <a:r>
            <a:rPr lang="ru-RU" sz="1500" u="sng" kern="1200" dirty="0" smtClean="0">
              <a:hlinkClick xmlns:r="http://schemas.openxmlformats.org/officeDocument/2006/relationships" r:id="rId1"/>
            </a:rPr>
            <a:t>https://стопкоронавирус.рф/</a:t>
          </a:r>
          <a:r>
            <a:rPr lang="ru-RU" sz="1500" kern="1200" dirty="0" smtClean="0"/>
            <a:t>; </a:t>
          </a:r>
          <a:endParaRPr lang="ru-RU" sz="1500" kern="1200" dirty="0"/>
        </a:p>
      </dsp:txBody>
      <dsp:txXfrm rot="10800000">
        <a:off x="1741907" y="1889"/>
        <a:ext cx="5655106" cy="1270003"/>
      </dsp:txXfrm>
    </dsp:sp>
    <dsp:sp modelId="{2ACA85AB-2D40-4F06-89DB-2B3162C2000A}">
      <dsp:nvSpPr>
        <dsp:cNvPr id="0" name=""/>
        <dsp:cNvSpPr/>
      </dsp:nvSpPr>
      <dsp:spPr>
        <a:xfrm>
          <a:off x="1106905" y="1889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C2ED6-2045-4D33-AEF1-F593DC109733}">
      <dsp:nvSpPr>
        <dsp:cNvPr id="0" name=""/>
        <dsp:cNvSpPr/>
      </dsp:nvSpPr>
      <dsp:spPr>
        <a:xfrm rot="10800000">
          <a:off x="1741907" y="1650998"/>
          <a:ext cx="5655106" cy="12700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3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Федеральной службы по надзору в сфере защиты прав потребителей и благополучия человека (</a:t>
          </a:r>
          <a:r>
            <a:rPr lang="ru-RU" sz="1500" kern="1200" dirty="0" err="1" smtClean="0"/>
            <a:t>Роспотребнадзор</a:t>
          </a:r>
          <a:r>
            <a:rPr lang="ru-RU" sz="1500" kern="1200" dirty="0" smtClean="0"/>
            <a:t>) </a:t>
          </a:r>
          <a:r>
            <a:rPr lang="ru-RU" sz="1500" u="sng" kern="1200" dirty="0" smtClean="0">
              <a:hlinkClick xmlns:r="http://schemas.openxmlformats.org/officeDocument/2006/relationships" r:id="rId3"/>
            </a:rPr>
            <a:t>https://www.rospotrebnadzor.ru/</a:t>
          </a:r>
          <a:r>
            <a:rPr lang="ru-RU" sz="1500" kern="1200" dirty="0" smtClean="0"/>
            <a:t>, раздел «</a:t>
          </a:r>
          <a:r>
            <a:rPr lang="ru-RU" sz="1500" kern="1200" dirty="0" err="1" smtClean="0"/>
            <a:t>Коронавирус</a:t>
          </a:r>
          <a:r>
            <a:rPr lang="ru-RU" sz="1500" kern="1200" dirty="0" smtClean="0"/>
            <a:t>. Информация для граждан», «Рекомендации для бизнеса»</a:t>
          </a:r>
          <a:endParaRPr lang="ru-RU" sz="1500" kern="1200" dirty="0"/>
        </a:p>
      </dsp:txBody>
      <dsp:txXfrm rot="10800000">
        <a:off x="1741907" y="1650998"/>
        <a:ext cx="5655106" cy="1270003"/>
      </dsp:txXfrm>
    </dsp:sp>
    <dsp:sp modelId="{0F9767B1-A9A3-4BAC-8F98-88237DC18DDB}">
      <dsp:nvSpPr>
        <dsp:cNvPr id="0" name=""/>
        <dsp:cNvSpPr/>
      </dsp:nvSpPr>
      <dsp:spPr>
        <a:xfrm>
          <a:off x="1106905" y="1650998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F4AD0-ED6D-4563-854B-211A1BEBED78}">
      <dsp:nvSpPr>
        <dsp:cNvPr id="0" name=""/>
        <dsp:cNvSpPr/>
      </dsp:nvSpPr>
      <dsp:spPr>
        <a:xfrm rot="10800000">
          <a:off x="1741907" y="3300106"/>
          <a:ext cx="5655106" cy="127000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36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Всемирной организации здравоохранения (ВОЗ) </a:t>
          </a:r>
          <a:r>
            <a:rPr lang="ru-RU" sz="1500" u="sng" kern="1200" dirty="0" smtClean="0">
              <a:hlinkClick xmlns:r="http://schemas.openxmlformats.org/officeDocument/2006/relationships" r:id="rId5"/>
            </a:rPr>
            <a:t>https://www.who.int/ru</a:t>
          </a:r>
          <a:r>
            <a:rPr lang="ru-RU" sz="1500" kern="1200" dirty="0" smtClean="0"/>
            <a:t>, раздел «Вспышка </a:t>
          </a:r>
          <a:r>
            <a:rPr lang="ru-RU" sz="1500" kern="1200" dirty="0" err="1" smtClean="0"/>
            <a:t>коронавирусной</a:t>
          </a:r>
          <a:r>
            <a:rPr lang="ru-RU" sz="1500" kern="1200" dirty="0" smtClean="0"/>
            <a:t> инфекции </a:t>
          </a:r>
          <a:r>
            <a:rPr lang="en-US" sz="1500" kern="1200" dirty="0" smtClean="0"/>
            <a:t>COVID</a:t>
          </a:r>
          <a:r>
            <a:rPr lang="ru-RU" sz="1500" kern="1200" dirty="0" smtClean="0"/>
            <a:t>-19»</a:t>
          </a:r>
          <a:endParaRPr lang="ru-RU" sz="1500" kern="1200" dirty="0"/>
        </a:p>
      </dsp:txBody>
      <dsp:txXfrm rot="10800000">
        <a:off x="1741907" y="3300106"/>
        <a:ext cx="5655106" cy="1270003"/>
      </dsp:txXfrm>
    </dsp:sp>
    <dsp:sp modelId="{685E637A-65A4-481B-A628-92D94EE0E8E6}">
      <dsp:nvSpPr>
        <dsp:cNvPr id="0" name=""/>
        <dsp:cNvSpPr/>
      </dsp:nvSpPr>
      <dsp:spPr>
        <a:xfrm>
          <a:off x="1106905" y="3300106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27.sv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897632"/>
          </a:xfrm>
        </p:spPr>
        <p:txBody>
          <a:bodyPr/>
          <a:lstStyle/>
          <a:p>
            <a:r>
              <a:rPr lang="ru-RU" dirty="0" smtClean="0"/>
              <a:t>ФБУЗ «Центр гигиены и эпидемиологии в </a:t>
            </a:r>
            <a:r>
              <a:rPr lang="ru-RU" dirty="0" err="1" smtClean="0"/>
              <a:t>рс</a:t>
            </a:r>
            <a:r>
              <a:rPr lang="ru-RU" dirty="0" smtClean="0"/>
              <a:t>(я)»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«Профилактика 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 </a:t>
            </a:r>
            <a:r>
              <a:rPr lang="en-US" b="1" dirty="0" smtClean="0"/>
              <a:t>COVID</a:t>
            </a:r>
            <a:r>
              <a:rPr lang="ru-RU" b="1" dirty="0" smtClean="0"/>
              <a:t>-19»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User\Downloads\coronavir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60851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2">
            <a:extLst>
              <a:ext uri="{FF2B5EF4-FFF2-40B4-BE49-F238E27FC236}">
                <a16:creationId xmlns=""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1526"/>
            <a:ext cx="3885467" cy="2426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Клинические варианты и проявления COVID-19: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Бессимптомная форма;</a:t>
            </a:r>
          </a:p>
          <a:p>
            <a:pPr algn="just"/>
            <a:r>
              <a:rPr lang="ru-RU" dirty="0" smtClean="0"/>
              <a:t>Острая респираторная вирусная инфекция (поражение только верхних отделов дыхательных путей);</a:t>
            </a:r>
          </a:p>
          <a:p>
            <a:pPr algn="just"/>
            <a:r>
              <a:rPr lang="ru-RU" dirty="0" smtClean="0"/>
              <a:t>Пневмония без дыхательной недостаточности;</a:t>
            </a:r>
          </a:p>
          <a:p>
            <a:pPr algn="just"/>
            <a:r>
              <a:rPr lang="ru-RU" dirty="0" smtClean="0"/>
              <a:t>Пневмония с острой дыхательной недостаточностью;</a:t>
            </a:r>
          </a:p>
          <a:p>
            <a:pPr algn="just"/>
            <a:r>
              <a:rPr lang="ru-RU" dirty="0" smtClean="0"/>
              <a:t>Сепсис, септический (инфекционно-токсический) шок;</a:t>
            </a:r>
          </a:p>
          <a:p>
            <a:pPr algn="just"/>
            <a:r>
              <a:rPr lang="ru-RU" dirty="0" smtClean="0"/>
              <a:t> Тромбозы и тромбоэмболии.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2976"/>
            <a:ext cx="1772478" cy="3184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 группам риска заболевания </a:t>
            </a:r>
            <a:r>
              <a:rPr lang="en-US" b="1" dirty="0" smtClean="0"/>
              <a:t>COVID</a:t>
            </a:r>
            <a:r>
              <a:rPr lang="ru-RU" b="1" dirty="0" smtClean="0"/>
              <a:t>-19 относятся: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/>
          <a:lstStyle/>
          <a:p>
            <a:pPr lvl="0"/>
            <a:r>
              <a:rPr lang="ru-RU" dirty="0" smtClean="0"/>
              <a:t>люди в возрасте 65 лет и старше;</a:t>
            </a:r>
          </a:p>
          <a:p>
            <a:pPr lvl="0"/>
            <a:r>
              <a:rPr lang="ru-RU" dirty="0" smtClean="0"/>
              <a:t>больные хроническими заболеваниями;</a:t>
            </a:r>
          </a:p>
          <a:p>
            <a:pPr lvl="0"/>
            <a:r>
              <a:rPr lang="ru-RU" dirty="0" smtClean="0"/>
              <a:t>работники медицинских организаций.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2828924" cy="2519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226" descr="图片包含 游戏机, 标志&#10;&#10;描述已自动生成">
            <a:extLst>
              <a:ext uri="{FF2B5EF4-FFF2-40B4-BE49-F238E27FC236}">
                <a16:creationId xmlns=""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6660232" y="5085184"/>
            <a:ext cx="1848858" cy="1237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Диагностика </a:t>
            </a:r>
            <a:r>
              <a:rPr lang="en-US" sz="3600" b="1" dirty="0" smtClean="0"/>
              <a:t>COVID-19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Сбор и оценка жалоб, анамнеза заболевания, эпидемиологического анамнеза, медицинский осмотр.</a:t>
            </a:r>
            <a:endParaRPr lang="en-US" dirty="0" smtClean="0"/>
          </a:p>
          <a:p>
            <a:pPr algn="just"/>
            <a:r>
              <a:rPr lang="ru-RU" dirty="0" smtClean="0"/>
              <a:t>Лабораторная диагностика специфическая (выявление РНК SARS-CoV-2 методом ПЦР, выявление антител 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IgG</a:t>
            </a:r>
            <a:r>
              <a:rPr lang="ru-RU" dirty="0" smtClean="0"/>
              <a:t> методом ИФА);</a:t>
            </a:r>
          </a:p>
          <a:p>
            <a:pPr algn="just"/>
            <a:r>
              <a:rPr lang="ru-RU" dirty="0" smtClean="0"/>
              <a:t>Лабораторная диагностика общая (клинический анализ крови, биохимический анализ крови и др.);</a:t>
            </a:r>
          </a:p>
          <a:p>
            <a:pPr algn="just"/>
            <a:r>
              <a:rPr lang="ru-RU" dirty="0" smtClean="0"/>
              <a:t>Инструментальная диагностика.</a:t>
            </a:r>
          </a:p>
          <a:p>
            <a:endParaRPr lang="ru-RU" dirty="0"/>
          </a:p>
        </p:txBody>
      </p:sp>
      <p:pic>
        <p:nvPicPr>
          <p:cNvPr id="6" name="14" descr="15">
            <a:extLst>
              <a:ext uri="{FF2B5EF4-FFF2-40B4-BE49-F238E27FC236}">
                <a16:creationId xmlns=""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170401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Профилактика </a:t>
            </a:r>
            <a:r>
              <a:rPr lang="en-US" sz="3600" b="1" dirty="0" smtClean="0"/>
              <a:t>COVID</a:t>
            </a:r>
            <a:r>
              <a:rPr lang="ru-RU" sz="3600" b="1" dirty="0" smtClean="0"/>
              <a:t>-19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принятие мер по всем звеньям эпидемического процесса: </a:t>
            </a:r>
            <a:r>
              <a:rPr lang="ru-RU" i="1" dirty="0" smtClean="0"/>
              <a:t>источник, пути передачи и восприимчивый организм.</a:t>
            </a:r>
            <a:endParaRPr lang="ru-RU" i="1" dirty="0"/>
          </a:p>
        </p:txBody>
      </p:sp>
      <p:pic>
        <p:nvPicPr>
          <p:cNvPr id="4" name="26">
            <a:extLst>
              <a:ext uri="{FF2B5EF4-FFF2-40B4-BE49-F238E27FC236}">
                <a16:creationId xmlns=""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1373888" cy="1394932"/>
          </a:xfrm>
          <a:prstGeom prst="rect">
            <a:avLst/>
          </a:prstGeom>
        </p:spPr>
      </p:pic>
      <p:pic>
        <p:nvPicPr>
          <p:cNvPr id="5" name="3">
            <a:extLst>
              <a:ext uri="{FF2B5EF4-FFF2-40B4-BE49-F238E27FC236}">
                <a16:creationId xmlns=""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67" t="9872" r="34078" b="1080"/>
          <a:stretch/>
        </p:blipFill>
        <p:spPr>
          <a:xfrm>
            <a:off x="3419872" y="3501008"/>
            <a:ext cx="2167887" cy="2833079"/>
          </a:xfrm>
          <a:prstGeom prst="rect">
            <a:avLst/>
          </a:prstGeom>
        </p:spPr>
      </p:pic>
      <p:pic>
        <p:nvPicPr>
          <p:cNvPr id="7" name="Рисунок 6" descr="Снимок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933056"/>
            <a:ext cx="1773052" cy="17223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Противоэпидемические </a:t>
            </a:r>
            <a:r>
              <a:rPr lang="ru-RU" b="1" dirty="0" smtClean="0"/>
              <a:t>мероприятия в отношении </a:t>
            </a:r>
            <a:r>
              <a:rPr lang="en-US" b="1" dirty="0" smtClean="0"/>
              <a:t>COVID</a:t>
            </a:r>
            <a:r>
              <a:rPr lang="ru-RU" b="1" dirty="0" smtClean="0"/>
              <a:t>-19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выявление больных, их своевременная изоляция и госпитализация;</a:t>
            </a:r>
          </a:p>
          <a:p>
            <a:pPr lvl="0" algn="just"/>
            <a:r>
              <a:rPr lang="ru-RU" dirty="0" smtClean="0"/>
              <a:t>установление границ очага и лиц, контактировавших с больным </a:t>
            </a:r>
            <a:r>
              <a:rPr lang="en-US" dirty="0" smtClean="0"/>
              <a:t>COVID</a:t>
            </a:r>
            <a:r>
              <a:rPr lang="ru-RU" dirty="0" smtClean="0"/>
              <a:t>-19;</a:t>
            </a:r>
          </a:p>
          <a:p>
            <a:pPr lvl="0" algn="just"/>
            <a:r>
              <a:rPr lang="ru-RU" dirty="0" smtClean="0"/>
              <a:t>максимальное ограничение контактов;</a:t>
            </a:r>
          </a:p>
          <a:p>
            <a:pPr lvl="0" algn="just"/>
            <a:r>
              <a:rPr lang="ru-RU" dirty="0" smtClean="0"/>
              <a:t>дезинфекция;</a:t>
            </a:r>
          </a:p>
          <a:p>
            <a:pPr algn="just"/>
            <a:r>
              <a:rPr lang="ru-RU" dirty="0" smtClean="0"/>
              <a:t>экстренная профилактика (профилактическое лечение) для лиц, контактировавших с больными </a:t>
            </a:r>
            <a:r>
              <a:rPr lang="en-US" dirty="0" smtClean="0"/>
              <a:t>COVID</a:t>
            </a:r>
            <a:r>
              <a:rPr lang="ru-RU" dirty="0" smtClean="0"/>
              <a:t>-19, и лиц из групп риска;</a:t>
            </a:r>
          </a:p>
          <a:p>
            <a:pPr lvl="0" algn="just"/>
            <a:r>
              <a:rPr lang="ru-RU" dirty="0" smtClean="0"/>
              <a:t>профилактика внутрибольничного инфицирования и недопущение формирования очагов в медицинских организациях.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43808" y="5661248"/>
            <a:ext cx="720000" cy="720000"/>
            <a:chOff x="3953390" y="3148711"/>
            <a:chExt cx="720000" cy="720000"/>
          </a:xfrm>
        </p:grpSpPr>
        <p:sp>
          <p:nvSpPr>
            <p:cNvPr id="5" name="circle"/>
            <p:cNvSpPr>
              <a:spLocks noChangeArrowheads="1"/>
            </p:cNvSpPr>
            <p:nvPr/>
          </p:nvSpPr>
          <p:spPr bwMode="auto">
            <a:xfrm>
              <a:off x="3953390" y="3148711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ambulance"/>
            <p:cNvGrpSpPr/>
            <p:nvPr/>
          </p:nvGrpSpPr>
          <p:grpSpPr>
            <a:xfrm>
              <a:off x="4059098" y="3309242"/>
              <a:ext cx="523759" cy="420150"/>
              <a:chOff x="228600" y="758825"/>
              <a:chExt cx="1052513" cy="846138"/>
            </a:xfrm>
          </p:grpSpPr>
          <p:sp>
            <p:nvSpPr>
              <p:cNvPr id="7" name="ambulance piece"/>
              <p:cNvSpPr>
                <a:spLocks/>
              </p:cNvSpPr>
              <p:nvPr/>
            </p:nvSpPr>
            <p:spPr bwMode="auto">
              <a:xfrm>
                <a:off x="228600" y="758825"/>
                <a:ext cx="1052513" cy="698500"/>
              </a:xfrm>
              <a:custGeom>
                <a:avLst/>
                <a:gdLst>
                  <a:gd name="T0" fmla="*/ 236 w 322"/>
                  <a:gd name="T1" fmla="*/ 15 h 214"/>
                  <a:gd name="T2" fmla="*/ 208 w 322"/>
                  <a:gd name="T3" fmla="*/ 15 h 214"/>
                  <a:gd name="T4" fmla="*/ 208 w 322"/>
                  <a:gd name="T5" fmla="*/ 4 h 214"/>
                  <a:gd name="T6" fmla="*/ 204 w 322"/>
                  <a:gd name="T7" fmla="*/ 0 h 214"/>
                  <a:gd name="T8" fmla="*/ 180 w 322"/>
                  <a:gd name="T9" fmla="*/ 0 h 214"/>
                  <a:gd name="T10" fmla="*/ 176 w 322"/>
                  <a:gd name="T11" fmla="*/ 4 h 214"/>
                  <a:gd name="T12" fmla="*/ 176 w 322"/>
                  <a:gd name="T13" fmla="*/ 15 h 214"/>
                  <a:gd name="T14" fmla="*/ 0 w 322"/>
                  <a:gd name="T15" fmla="*/ 15 h 214"/>
                  <a:gd name="T16" fmla="*/ 0 w 322"/>
                  <a:gd name="T17" fmla="*/ 214 h 214"/>
                  <a:gd name="T18" fmla="*/ 322 w 322"/>
                  <a:gd name="T19" fmla="*/ 214 h 214"/>
                  <a:gd name="T20" fmla="*/ 322 w 322"/>
                  <a:gd name="T21" fmla="*/ 105 h 214"/>
                  <a:gd name="T22" fmla="*/ 236 w 322"/>
                  <a:gd name="T23" fmla="*/ 1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214">
                    <a:moveTo>
                      <a:pt x="236" y="15"/>
                    </a:move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08" y="1"/>
                      <a:pt x="206" y="0"/>
                      <a:pt x="20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78" y="0"/>
                      <a:pt x="176" y="1"/>
                      <a:pt x="176" y="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322" y="214"/>
                      <a:pt x="322" y="214"/>
                      <a:pt x="322" y="214"/>
                    </a:cubicBezTo>
                    <a:cubicBezTo>
                      <a:pt x="322" y="105"/>
                      <a:pt x="322" y="105"/>
                      <a:pt x="322" y="105"/>
                    </a:cubicBezTo>
                    <a:lnTo>
                      <a:pt x="23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ambulance piece"/>
              <p:cNvSpPr>
                <a:spLocks noChangeArrowheads="1"/>
              </p:cNvSpPr>
              <p:nvPr/>
            </p:nvSpPr>
            <p:spPr bwMode="auto">
              <a:xfrm>
                <a:off x="336550" y="1306513"/>
                <a:ext cx="280988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ambulance piece"/>
              <p:cNvSpPr>
                <a:spLocks noEditPoints="1"/>
              </p:cNvSpPr>
              <p:nvPr/>
            </p:nvSpPr>
            <p:spPr bwMode="auto">
              <a:xfrm>
                <a:off x="320675" y="1290638"/>
                <a:ext cx="312738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0 w 96"/>
                  <a:gd name="T13" fmla="*/ 48 h 96"/>
                  <a:gd name="T14" fmla="*/ 48 w 96"/>
                  <a:gd name="T15" fmla="*/ 85 h 96"/>
                  <a:gd name="T16" fmla="*/ 85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1" y="96"/>
                      <a:pt x="0" y="74"/>
                      <a:pt x="0" y="48"/>
                    </a:cubicBezTo>
                    <a:cubicBezTo>
                      <a:pt x="0" y="21"/>
                      <a:pt x="21" y="0"/>
                      <a:pt x="48" y="0"/>
                    </a:cubicBezTo>
                    <a:cubicBezTo>
                      <a:pt x="74" y="0"/>
                      <a:pt x="96" y="21"/>
                      <a:pt x="96" y="48"/>
                    </a:cubicBezTo>
                    <a:cubicBezTo>
                      <a:pt x="96" y="74"/>
                      <a:pt x="74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7" y="10"/>
                      <a:pt x="10" y="27"/>
                      <a:pt x="10" y="48"/>
                    </a:cubicBezTo>
                    <a:cubicBezTo>
                      <a:pt x="10" y="68"/>
                      <a:pt x="27" y="85"/>
                      <a:pt x="48" y="85"/>
                    </a:cubicBezTo>
                    <a:cubicBezTo>
                      <a:pt x="69" y="85"/>
                      <a:pt x="85" y="68"/>
                      <a:pt x="85" y="48"/>
                    </a:cubicBezTo>
                    <a:cubicBezTo>
                      <a:pt x="85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ambulance piece"/>
              <p:cNvSpPr>
                <a:spLocks noChangeArrowheads="1"/>
              </p:cNvSpPr>
              <p:nvPr/>
            </p:nvSpPr>
            <p:spPr bwMode="auto">
              <a:xfrm>
                <a:off x="895350" y="1306513"/>
                <a:ext cx="277813" cy="279400"/>
              </a:xfrm>
              <a:prstGeom prst="ellipse">
                <a:avLst/>
              </a:pr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ambulance piece"/>
              <p:cNvSpPr>
                <a:spLocks noEditPoints="1"/>
              </p:cNvSpPr>
              <p:nvPr/>
            </p:nvSpPr>
            <p:spPr bwMode="auto">
              <a:xfrm>
                <a:off x="874713" y="1290638"/>
                <a:ext cx="314325" cy="31432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0 h 96"/>
                  <a:gd name="T12" fmla="*/ 11 w 96"/>
                  <a:gd name="T13" fmla="*/ 48 h 96"/>
                  <a:gd name="T14" fmla="*/ 48 w 96"/>
                  <a:gd name="T15" fmla="*/ 85 h 96"/>
                  <a:gd name="T16" fmla="*/ 86 w 96"/>
                  <a:gd name="T17" fmla="*/ 48 h 96"/>
                  <a:gd name="T18" fmla="*/ 48 w 96"/>
                  <a:gd name="T19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4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75" y="0"/>
                      <a:pt x="96" y="21"/>
                      <a:pt x="96" y="48"/>
                    </a:cubicBezTo>
                    <a:cubicBezTo>
                      <a:pt x="96" y="74"/>
                      <a:pt x="75" y="96"/>
                      <a:pt x="48" y="96"/>
                    </a:cubicBezTo>
                    <a:close/>
                    <a:moveTo>
                      <a:pt x="48" y="10"/>
                    </a:moveTo>
                    <a:cubicBezTo>
                      <a:pt x="28" y="10"/>
                      <a:pt x="11" y="27"/>
                      <a:pt x="11" y="48"/>
                    </a:cubicBezTo>
                    <a:cubicBezTo>
                      <a:pt x="11" y="68"/>
                      <a:pt x="28" y="85"/>
                      <a:pt x="48" y="85"/>
                    </a:cubicBezTo>
                    <a:cubicBezTo>
                      <a:pt x="69" y="85"/>
                      <a:pt x="86" y="68"/>
                      <a:pt x="86" y="48"/>
                    </a:cubicBezTo>
                    <a:cubicBezTo>
                      <a:pt x="86" y="27"/>
                      <a:pt x="69" y="10"/>
                      <a:pt x="4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ambulance piece"/>
              <p:cNvSpPr>
                <a:spLocks/>
              </p:cNvSpPr>
              <p:nvPr/>
            </p:nvSpPr>
            <p:spPr bwMode="auto">
              <a:xfrm>
                <a:off x="373063" y="925513"/>
                <a:ext cx="231775" cy="231775"/>
              </a:xfrm>
              <a:custGeom>
                <a:avLst/>
                <a:gdLst>
                  <a:gd name="T0" fmla="*/ 70 w 71"/>
                  <a:gd name="T1" fmla="*/ 22 h 71"/>
                  <a:gd name="T2" fmla="*/ 49 w 71"/>
                  <a:gd name="T3" fmla="*/ 22 h 71"/>
                  <a:gd name="T4" fmla="*/ 49 w 71"/>
                  <a:gd name="T5" fmla="*/ 1 h 71"/>
                  <a:gd name="T6" fmla="*/ 48 w 71"/>
                  <a:gd name="T7" fmla="*/ 0 h 71"/>
                  <a:gd name="T8" fmla="*/ 23 w 71"/>
                  <a:gd name="T9" fmla="*/ 0 h 71"/>
                  <a:gd name="T10" fmla="*/ 22 w 71"/>
                  <a:gd name="T11" fmla="*/ 1 h 71"/>
                  <a:gd name="T12" fmla="*/ 22 w 71"/>
                  <a:gd name="T13" fmla="*/ 22 h 71"/>
                  <a:gd name="T14" fmla="*/ 1 w 71"/>
                  <a:gd name="T15" fmla="*/ 22 h 71"/>
                  <a:gd name="T16" fmla="*/ 0 w 71"/>
                  <a:gd name="T17" fmla="*/ 23 h 71"/>
                  <a:gd name="T18" fmla="*/ 0 w 71"/>
                  <a:gd name="T19" fmla="*/ 48 h 71"/>
                  <a:gd name="T20" fmla="*/ 1 w 71"/>
                  <a:gd name="T21" fmla="*/ 49 h 71"/>
                  <a:gd name="T22" fmla="*/ 22 w 71"/>
                  <a:gd name="T23" fmla="*/ 49 h 71"/>
                  <a:gd name="T24" fmla="*/ 22 w 71"/>
                  <a:gd name="T25" fmla="*/ 70 h 71"/>
                  <a:gd name="T26" fmla="*/ 23 w 71"/>
                  <a:gd name="T27" fmla="*/ 71 h 71"/>
                  <a:gd name="T28" fmla="*/ 48 w 71"/>
                  <a:gd name="T29" fmla="*/ 71 h 71"/>
                  <a:gd name="T30" fmla="*/ 49 w 71"/>
                  <a:gd name="T31" fmla="*/ 70 h 71"/>
                  <a:gd name="T32" fmla="*/ 49 w 71"/>
                  <a:gd name="T33" fmla="*/ 49 h 71"/>
                  <a:gd name="T34" fmla="*/ 70 w 71"/>
                  <a:gd name="T35" fmla="*/ 49 h 71"/>
                  <a:gd name="T36" fmla="*/ 71 w 71"/>
                  <a:gd name="T37" fmla="*/ 48 h 71"/>
                  <a:gd name="T38" fmla="*/ 71 w 71"/>
                  <a:gd name="T39" fmla="*/ 23 h 71"/>
                  <a:gd name="T40" fmla="*/ 70 w 71"/>
                  <a:gd name="T41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1">
                    <a:moveTo>
                      <a:pt x="70" y="22"/>
                    </a:move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0" y="23"/>
                      <a:pt x="0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1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71"/>
                      <a:pt x="49" y="70"/>
                      <a:pt x="49" y="7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9"/>
                      <a:pt x="71" y="48"/>
                      <a:pt x="71" y="4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2"/>
                      <a:pt x="70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ambulance piece"/>
              <p:cNvSpPr>
                <a:spLocks/>
              </p:cNvSpPr>
              <p:nvPr/>
            </p:nvSpPr>
            <p:spPr bwMode="auto">
              <a:xfrm>
                <a:off x="976313" y="862013"/>
                <a:ext cx="228600" cy="236538"/>
              </a:xfrm>
              <a:custGeom>
                <a:avLst/>
                <a:gdLst>
                  <a:gd name="T0" fmla="*/ 70 w 70"/>
                  <a:gd name="T1" fmla="*/ 70 h 72"/>
                  <a:gd name="T2" fmla="*/ 2 w 70"/>
                  <a:gd name="T3" fmla="*/ 0 h 72"/>
                  <a:gd name="T4" fmla="*/ 0 w 70"/>
                  <a:gd name="T5" fmla="*/ 0 h 72"/>
                  <a:gd name="T6" fmla="*/ 0 w 70"/>
                  <a:gd name="T7" fmla="*/ 1 h 72"/>
                  <a:gd name="T8" fmla="*/ 0 w 70"/>
                  <a:gd name="T9" fmla="*/ 71 h 72"/>
                  <a:gd name="T10" fmla="*/ 1 w 70"/>
                  <a:gd name="T11" fmla="*/ 72 h 72"/>
                  <a:gd name="T12" fmla="*/ 69 w 70"/>
                  <a:gd name="T13" fmla="*/ 72 h 72"/>
                  <a:gd name="T14" fmla="*/ 69 w 70"/>
                  <a:gd name="T15" fmla="*/ 72 h 72"/>
                  <a:gd name="T16" fmla="*/ 70 w 70"/>
                  <a:gd name="T17" fmla="*/ 71 h 72"/>
                  <a:gd name="T18" fmla="*/ 70 w 70"/>
                  <a:gd name="T1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72">
                    <a:moveTo>
                      <a:pt x="70" y="7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70" y="72"/>
                      <a:pt x="70" y="72"/>
                      <a:pt x="70" y="71"/>
                    </a:cubicBezTo>
                    <a:cubicBezTo>
                      <a:pt x="70" y="71"/>
                      <a:pt x="70" y="71"/>
                      <a:pt x="70" y="70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4139952" y="5661248"/>
            <a:ext cx="720000" cy="720000"/>
            <a:chOff x="3959397" y="4352278"/>
            <a:chExt cx="720000" cy="720000"/>
          </a:xfrm>
        </p:grpSpPr>
        <p:sp>
          <p:nvSpPr>
            <p:cNvPr id="15" name="circle"/>
            <p:cNvSpPr>
              <a:spLocks noChangeArrowheads="1"/>
            </p:cNvSpPr>
            <p:nvPr/>
          </p:nvSpPr>
          <p:spPr bwMode="auto">
            <a:xfrm>
              <a:off x="3959397" y="435227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briefcase piece"/>
            <p:cNvSpPr>
              <a:spLocks noEditPoints="1"/>
            </p:cNvSpPr>
            <p:nvPr/>
          </p:nvSpPr>
          <p:spPr bwMode="auto">
            <a:xfrm>
              <a:off x="4110561" y="4482744"/>
              <a:ext cx="420831" cy="392557"/>
            </a:xfrm>
            <a:custGeom>
              <a:avLst/>
              <a:gdLst>
                <a:gd name="T0" fmla="*/ 273 w 293"/>
                <a:gd name="T1" fmla="*/ 42 h 273"/>
                <a:gd name="T2" fmla="*/ 206 w 293"/>
                <a:gd name="T3" fmla="*/ 42 h 273"/>
                <a:gd name="T4" fmla="*/ 206 w 293"/>
                <a:gd name="T5" fmla="*/ 21 h 273"/>
                <a:gd name="T6" fmla="*/ 186 w 293"/>
                <a:gd name="T7" fmla="*/ 0 h 273"/>
                <a:gd name="T8" fmla="*/ 107 w 293"/>
                <a:gd name="T9" fmla="*/ 0 h 273"/>
                <a:gd name="T10" fmla="*/ 87 w 293"/>
                <a:gd name="T11" fmla="*/ 21 h 273"/>
                <a:gd name="T12" fmla="*/ 87 w 293"/>
                <a:gd name="T13" fmla="*/ 42 h 273"/>
                <a:gd name="T14" fmla="*/ 20 w 293"/>
                <a:gd name="T15" fmla="*/ 42 h 273"/>
                <a:gd name="T16" fmla="*/ 0 w 293"/>
                <a:gd name="T17" fmla="*/ 62 h 273"/>
                <a:gd name="T18" fmla="*/ 0 w 293"/>
                <a:gd name="T19" fmla="*/ 253 h 273"/>
                <a:gd name="T20" fmla="*/ 20 w 293"/>
                <a:gd name="T21" fmla="*/ 273 h 273"/>
                <a:gd name="T22" fmla="*/ 273 w 293"/>
                <a:gd name="T23" fmla="*/ 273 h 273"/>
                <a:gd name="T24" fmla="*/ 293 w 293"/>
                <a:gd name="T25" fmla="*/ 253 h 273"/>
                <a:gd name="T26" fmla="*/ 293 w 293"/>
                <a:gd name="T27" fmla="*/ 62 h 273"/>
                <a:gd name="T28" fmla="*/ 273 w 293"/>
                <a:gd name="T29" fmla="*/ 42 h 273"/>
                <a:gd name="T30" fmla="*/ 105 w 293"/>
                <a:gd name="T31" fmla="*/ 21 h 273"/>
                <a:gd name="T32" fmla="*/ 107 w 293"/>
                <a:gd name="T33" fmla="*/ 18 h 273"/>
                <a:gd name="T34" fmla="*/ 186 w 293"/>
                <a:gd name="T35" fmla="*/ 18 h 273"/>
                <a:gd name="T36" fmla="*/ 188 w 293"/>
                <a:gd name="T37" fmla="*/ 21 h 273"/>
                <a:gd name="T38" fmla="*/ 188 w 293"/>
                <a:gd name="T39" fmla="*/ 42 h 273"/>
                <a:gd name="T40" fmla="*/ 105 w 293"/>
                <a:gd name="T41" fmla="*/ 42 h 273"/>
                <a:gd name="T42" fmla="*/ 105 w 293"/>
                <a:gd name="T43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273">
                  <a:moveTo>
                    <a:pt x="273" y="42"/>
                  </a:moveTo>
                  <a:cubicBezTo>
                    <a:pt x="206" y="42"/>
                    <a:pt x="206" y="42"/>
                    <a:pt x="206" y="42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6" y="9"/>
                    <a:pt x="197" y="0"/>
                    <a:pt x="18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0"/>
                    <a:pt x="87" y="9"/>
                    <a:pt x="87" y="21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51"/>
                    <a:pt x="0" y="6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4"/>
                    <a:pt x="9" y="273"/>
                    <a:pt x="20" y="273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84" y="273"/>
                    <a:pt x="293" y="264"/>
                    <a:pt x="293" y="253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1"/>
                    <a:pt x="284" y="42"/>
                    <a:pt x="273" y="42"/>
                  </a:cubicBezTo>
                  <a:close/>
                  <a:moveTo>
                    <a:pt x="105" y="21"/>
                  </a:moveTo>
                  <a:cubicBezTo>
                    <a:pt x="105" y="19"/>
                    <a:pt x="106" y="18"/>
                    <a:pt x="107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7" y="18"/>
                    <a:pt x="188" y="19"/>
                    <a:pt x="188" y="21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05" y="42"/>
                    <a:pt x="105" y="42"/>
                    <a:pt x="105" y="42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briefcase piece"/>
            <p:cNvSpPr>
              <a:spLocks/>
            </p:cNvSpPr>
            <p:nvPr/>
          </p:nvSpPr>
          <p:spPr bwMode="auto">
            <a:xfrm>
              <a:off x="4219477" y="4633772"/>
              <a:ext cx="180134" cy="178620"/>
            </a:xfrm>
            <a:custGeom>
              <a:avLst/>
              <a:gdLst>
                <a:gd name="T0" fmla="*/ 107 w 109"/>
                <a:gd name="T1" fmla="*/ 34 h 108"/>
                <a:gd name="T2" fmla="*/ 75 w 109"/>
                <a:gd name="T3" fmla="*/ 34 h 108"/>
                <a:gd name="T4" fmla="*/ 75 w 109"/>
                <a:gd name="T5" fmla="*/ 1 h 108"/>
                <a:gd name="T6" fmla="*/ 73 w 109"/>
                <a:gd name="T7" fmla="*/ 0 h 108"/>
                <a:gd name="T8" fmla="*/ 36 w 109"/>
                <a:gd name="T9" fmla="*/ 0 h 108"/>
                <a:gd name="T10" fmla="*/ 34 w 109"/>
                <a:gd name="T11" fmla="*/ 1 h 108"/>
                <a:gd name="T12" fmla="*/ 34 w 109"/>
                <a:gd name="T13" fmla="*/ 34 h 108"/>
                <a:gd name="T14" fmla="*/ 2 w 109"/>
                <a:gd name="T15" fmla="*/ 34 h 108"/>
                <a:gd name="T16" fmla="*/ 0 w 109"/>
                <a:gd name="T17" fmla="*/ 35 h 108"/>
                <a:gd name="T18" fmla="*/ 0 w 109"/>
                <a:gd name="T19" fmla="*/ 72 h 108"/>
                <a:gd name="T20" fmla="*/ 2 w 109"/>
                <a:gd name="T21" fmla="*/ 74 h 108"/>
                <a:gd name="T22" fmla="*/ 34 w 109"/>
                <a:gd name="T23" fmla="*/ 74 h 108"/>
                <a:gd name="T24" fmla="*/ 34 w 109"/>
                <a:gd name="T25" fmla="*/ 106 h 108"/>
                <a:gd name="T26" fmla="*/ 36 w 109"/>
                <a:gd name="T27" fmla="*/ 108 h 108"/>
                <a:gd name="T28" fmla="*/ 73 w 109"/>
                <a:gd name="T29" fmla="*/ 108 h 108"/>
                <a:gd name="T30" fmla="*/ 75 w 109"/>
                <a:gd name="T31" fmla="*/ 106 h 108"/>
                <a:gd name="T32" fmla="*/ 75 w 109"/>
                <a:gd name="T33" fmla="*/ 74 h 108"/>
                <a:gd name="T34" fmla="*/ 107 w 109"/>
                <a:gd name="T35" fmla="*/ 74 h 108"/>
                <a:gd name="T36" fmla="*/ 109 w 109"/>
                <a:gd name="T37" fmla="*/ 72 h 108"/>
                <a:gd name="T38" fmla="*/ 109 w 109"/>
                <a:gd name="T39" fmla="*/ 35 h 108"/>
                <a:gd name="T40" fmla="*/ 107 w 109"/>
                <a:gd name="T4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08">
                  <a:moveTo>
                    <a:pt x="107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4" y="0"/>
                    <a:pt x="7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5" y="108"/>
                    <a:pt x="36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4" y="108"/>
                    <a:pt x="75" y="107"/>
                    <a:pt x="75" y="10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8" y="74"/>
                    <a:pt x="109" y="73"/>
                    <a:pt x="109" y="7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8" y="34"/>
                    <a:pt x="107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08104" y="5661248"/>
            <a:ext cx="720000" cy="720000"/>
            <a:chOff x="3985266" y="5544468"/>
            <a:chExt cx="720000" cy="720000"/>
          </a:xfrm>
        </p:grpSpPr>
        <p:sp>
          <p:nvSpPr>
            <p:cNvPr id="19" name="circle"/>
            <p:cNvSpPr>
              <a:spLocks noChangeArrowheads="1"/>
            </p:cNvSpPr>
            <p:nvPr/>
          </p:nvSpPr>
          <p:spPr bwMode="auto">
            <a:xfrm>
              <a:off x="3985266" y="5544468"/>
              <a:ext cx="720000" cy="720000"/>
            </a:xfrm>
            <a:prstGeom prst="ellipse">
              <a:avLst/>
            </a:prstGeom>
            <a:solidFill>
              <a:srgbClr val="3E95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" name="thermometer"/>
            <p:cNvGrpSpPr/>
            <p:nvPr/>
          </p:nvGrpSpPr>
          <p:grpSpPr>
            <a:xfrm>
              <a:off x="4085748" y="5722167"/>
              <a:ext cx="478672" cy="364602"/>
              <a:chOff x="2374900" y="5594350"/>
              <a:chExt cx="1085850" cy="827088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900" y="5594350"/>
                <a:ext cx="1085850" cy="827088"/>
              </a:xfrm>
              <a:custGeom>
                <a:avLst/>
                <a:gdLst>
                  <a:gd name="T0" fmla="*/ 310 w 313"/>
                  <a:gd name="T1" fmla="*/ 43 h 238"/>
                  <a:gd name="T2" fmla="*/ 284 w 313"/>
                  <a:gd name="T3" fmla="*/ 6 h 238"/>
                  <a:gd name="T4" fmla="*/ 273 w 313"/>
                  <a:gd name="T5" fmla="*/ 0 h 238"/>
                  <a:gd name="T6" fmla="*/ 273 w 313"/>
                  <a:gd name="T7" fmla="*/ 0 h 238"/>
                  <a:gd name="T8" fmla="*/ 266 w 313"/>
                  <a:gd name="T9" fmla="*/ 3 h 238"/>
                  <a:gd name="T10" fmla="*/ 64 w 313"/>
                  <a:gd name="T11" fmla="*/ 144 h 238"/>
                  <a:gd name="T12" fmla="*/ 60 w 313"/>
                  <a:gd name="T13" fmla="*/ 163 h 238"/>
                  <a:gd name="T14" fmla="*/ 64 w 313"/>
                  <a:gd name="T15" fmla="*/ 167 h 238"/>
                  <a:gd name="T16" fmla="*/ 36 w 313"/>
                  <a:gd name="T17" fmla="*/ 186 h 238"/>
                  <a:gd name="T18" fmla="*/ 30 w 313"/>
                  <a:gd name="T19" fmla="*/ 185 h 238"/>
                  <a:gd name="T20" fmla="*/ 14 w 313"/>
                  <a:gd name="T21" fmla="*/ 190 h 238"/>
                  <a:gd name="T22" fmla="*/ 8 w 313"/>
                  <a:gd name="T23" fmla="*/ 227 h 238"/>
                  <a:gd name="T24" fmla="*/ 30 w 313"/>
                  <a:gd name="T25" fmla="*/ 238 h 238"/>
                  <a:gd name="T26" fmla="*/ 45 w 313"/>
                  <a:gd name="T27" fmla="*/ 233 h 238"/>
                  <a:gd name="T28" fmla="*/ 56 w 313"/>
                  <a:gd name="T29" fmla="*/ 214 h 238"/>
                  <a:gd name="T30" fmla="*/ 83 w 313"/>
                  <a:gd name="T31" fmla="*/ 195 h 238"/>
                  <a:gd name="T32" fmla="*/ 86 w 313"/>
                  <a:gd name="T33" fmla="*/ 199 h 238"/>
                  <a:gd name="T34" fmla="*/ 97 w 313"/>
                  <a:gd name="T35" fmla="*/ 205 h 238"/>
                  <a:gd name="T36" fmla="*/ 104 w 313"/>
                  <a:gd name="T37" fmla="*/ 202 h 238"/>
                  <a:gd name="T38" fmla="*/ 307 w 313"/>
                  <a:gd name="T39" fmla="*/ 61 h 238"/>
                  <a:gd name="T40" fmla="*/ 312 w 313"/>
                  <a:gd name="T41" fmla="*/ 52 h 238"/>
                  <a:gd name="T42" fmla="*/ 310 w 313"/>
                  <a:gd name="T43" fmla="*/ 4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238">
                    <a:moveTo>
                      <a:pt x="310" y="43"/>
                    </a:moveTo>
                    <a:cubicBezTo>
                      <a:pt x="284" y="6"/>
                      <a:pt x="284" y="6"/>
                      <a:pt x="284" y="6"/>
                    </a:cubicBezTo>
                    <a:cubicBezTo>
                      <a:pt x="282" y="2"/>
                      <a:pt x="278" y="0"/>
                      <a:pt x="273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8" y="1"/>
                      <a:pt x="266" y="3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58" y="148"/>
                      <a:pt x="56" y="157"/>
                      <a:pt x="60" y="163"/>
                    </a:cubicBezTo>
                    <a:cubicBezTo>
                      <a:pt x="64" y="167"/>
                      <a:pt x="64" y="167"/>
                      <a:pt x="64" y="167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4" y="186"/>
                      <a:pt x="32" y="185"/>
                      <a:pt x="30" y="185"/>
                    </a:cubicBezTo>
                    <a:cubicBezTo>
                      <a:pt x="24" y="185"/>
                      <a:pt x="19" y="187"/>
                      <a:pt x="14" y="190"/>
                    </a:cubicBezTo>
                    <a:cubicBezTo>
                      <a:pt x="3" y="198"/>
                      <a:pt x="0" y="215"/>
                      <a:pt x="8" y="227"/>
                    </a:cubicBezTo>
                    <a:cubicBezTo>
                      <a:pt x="13" y="234"/>
                      <a:pt x="21" y="238"/>
                      <a:pt x="30" y="238"/>
                    </a:cubicBezTo>
                    <a:cubicBezTo>
                      <a:pt x="35" y="238"/>
                      <a:pt x="40" y="236"/>
                      <a:pt x="45" y="233"/>
                    </a:cubicBezTo>
                    <a:cubicBezTo>
                      <a:pt x="51" y="228"/>
                      <a:pt x="55" y="221"/>
                      <a:pt x="56" y="214"/>
                    </a:cubicBezTo>
                    <a:cubicBezTo>
                      <a:pt x="83" y="195"/>
                      <a:pt x="83" y="195"/>
                      <a:pt x="83" y="19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89" y="203"/>
                      <a:pt x="93" y="205"/>
                      <a:pt x="97" y="205"/>
                    </a:cubicBezTo>
                    <a:cubicBezTo>
                      <a:pt x="100" y="205"/>
                      <a:pt x="102" y="204"/>
                      <a:pt x="104" y="202"/>
                    </a:cubicBezTo>
                    <a:cubicBezTo>
                      <a:pt x="307" y="61"/>
                      <a:pt x="307" y="61"/>
                      <a:pt x="307" y="61"/>
                    </a:cubicBezTo>
                    <a:cubicBezTo>
                      <a:pt x="309" y="59"/>
                      <a:pt x="311" y="56"/>
                      <a:pt x="312" y="52"/>
                    </a:cubicBezTo>
                    <a:cubicBezTo>
                      <a:pt x="313" y="49"/>
                      <a:pt x="312" y="45"/>
                      <a:pt x="31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thermometer piece"/>
              <p:cNvSpPr>
                <a:spLocks/>
              </p:cNvSpPr>
              <p:nvPr/>
            </p:nvSpPr>
            <p:spPr bwMode="auto">
              <a:xfrm>
                <a:off x="2620963" y="5813425"/>
                <a:ext cx="544513" cy="447675"/>
              </a:xfrm>
              <a:custGeom>
                <a:avLst/>
                <a:gdLst>
                  <a:gd name="T0" fmla="*/ 156 w 157"/>
                  <a:gd name="T1" fmla="*/ 33 h 129"/>
                  <a:gd name="T2" fmla="*/ 135 w 157"/>
                  <a:gd name="T3" fmla="*/ 3 h 129"/>
                  <a:gd name="T4" fmla="*/ 129 w 157"/>
                  <a:gd name="T5" fmla="*/ 0 h 129"/>
                  <a:gd name="T6" fmla="*/ 129 w 157"/>
                  <a:gd name="T7" fmla="*/ 0 h 129"/>
                  <a:gd name="T8" fmla="*/ 125 w 157"/>
                  <a:gd name="T9" fmla="*/ 1 h 129"/>
                  <a:gd name="T10" fmla="*/ 3 w 157"/>
                  <a:gd name="T11" fmla="*/ 86 h 129"/>
                  <a:gd name="T12" fmla="*/ 0 w 157"/>
                  <a:gd name="T13" fmla="*/ 91 h 129"/>
                  <a:gd name="T14" fmla="*/ 2 w 157"/>
                  <a:gd name="T15" fmla="*/ 96 h 129"/>
                  <a:gd name="T16" fmla="*/ 23 w 157"/>
                  <a:gd name="T17" fmla="*/ 126 h 129"/>
                  <a:gd name="T18" fmla="*/ 29 w 157"/>
                  <a:gd name="T19" fmla="*/ 129 h 129"/>
                  <a:gd name="T20" fmla="*/ 33 w 157"/>
                  <a:gd name="T21" fmla="*/ 128 h 129"/>
                  <a:gd name="T22" fmla="*/ 154 w 157"/>
                  <a:gd name="T23" fmla="*/ 43 h 129"/>
                  <a:gd name="T24" fmla="*/ 157 w 157"/>
                  <a:gd name="T25" fmla="*/ 38 h 129"/>
                  <a:gd name="T26" fmla="*/ 156 w 157"/>
                  <a:gd name="T27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29">
                    <a:moveTo>
                      <a:pt x="156" y="33"/>
                    </a:moveTo>
                    <a:cubicBezTo>
                      <a:pt x="135" y="3"/>
                      <a:pt x="135" y="3"/>
                      <a:pt x="135" y="3"/>
                    </a:cubicBezTo>
                    <a:cubicBezTo>
                      <a:pt x="133" y="1"/>
                      <a:pt x="131" y="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8" y="0"/>
                      <a:pt x="126" y="0"/>
                      <a:pt x="125" y="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2" y="87"/>
                      <a:pt x="1" y="89"/>
                      <a:pt x="0" y="91"/>
                    </a:cubicBezTo>
                    <a:cubicBezTo>
                      <a:pt x="0" y="92"/>
                      <a:pt x="1" y="94"/>
                      <a:pt x="2" y="9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8"/>
                      <a:pt x="26" y="129"/>
                      <a:pt x="29" y="129"/>
                    </a:cubicBezTo>
                    <a:cubicBezTo>
                      <a:pt x="30" y="129"/>
                      <a:pt x="31" y="129"/>
                      <a:pt x="33" y="128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6" y="42"/>
                      <a:pt x="157" y="40"/>
                      <a:pt x="157" y="38"/>
                    </a:cubicBezTo>
                    <a:cubicBezTo>
                      <a:pt x="157" y="36"/>
                      <a:pt x="157" y="34"/>
                      <a:pt x="156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thermometer piece"/>
              <p:cNvSpPr>
                <a:spLocks/>
              </p:cNvSpPr>
              <p:nvPr/>
            </p:nvSpPr>
            <p:spPr bwMode="auto">
              <a:xfrm>
                <a:off x="3214688" y="5748338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thermometer piece"/>
              <p:cNvSpPr>
                <a:spLocks noChangeShapeType="1"/>
              </p:cNvSpPr>
              <p:nvPr/>
            </p:nvSpPr>
            <p:spPr bwMode="auto">
              <a:xfrm>
                <a:off x="3214688" y="5748338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thermometer piece"/>
              <p:cNvSpPr>
                <a:spLocks/>
              </p:cNvSpPr>
              <p:nvPr/>
            </p:nvSpPr>
            <p:spPr bwMode="auto">
              <a:xfrm>
                <a:off x="3200400" y="573405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6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thermometer piece"/>
              <p:cNvSpPr>
                <a:spLocks/>
              </p:cNvSpPr>
              <p:nvPr/>
            </p:nvSpPr>
            <p:spPr bwMode="auto">
              <a:xfrm>
                <a:off x="3135313" y="5803900"/>
                <a:ext cx="61913" cy="85725"/>
              </a:xfrm>
              <a:custGeom>
                <a:avLst/>
                <a:gdLst>
                  <a:gd name="T0" fmla="*/ 0 w 39"/>
                  <a:gd name="T1" fmla="*/ 0 h 54"/>
                  <a:gd name="T2" fmla="*/ 39 w 39"/>
                  <a:gd name="T3" fmla="*/ 54 h 54"/>
                  <a:gd name="T4" fmla="*/ 0 w 39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4">
                    <a:moveTo>
                      <a:pt x="0" y="0"/>
                    </a:moveTo>
                    <a:lnTo>
                      <a:pt x="3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thermometer piece"/>
              <p:cNvSpPr>
                <a:spLocks noChangeShapeType="1"/>
              </p:cNvSpPr>
              <p:nvPr/>
            </p:nvSpPr>
            <p:spPr bwMode="auto">
              <a:xfrm>
                <a:off x="3135313" y="5803900"/>
                <a:ext cx="61913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thermometer piece"/>
              <p:cNvSpPr>
                <a:spLocks/>
              </p:cNvSpPr>
              <p:nvPr/>
            </p:nvSpPr>
            <p:spPr bwMode="auto">
              <a:xfrm>
                <a:off x="3121025" y="578961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3E95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thermometer piece"/>
              <p:cNvSpPr>
                <a:spLocks/>
              </p:cNvSpPr>
              <p:nvPr/>
            </p:nvSpPr>
            <p:spPr bwMode="auto">
              <a:xfrm>
                <a:off x="3054350" y="5859463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thermometer piece"/>
              <p:cNvSpPr>
                <a:spLocks noChangeShapeType="1"/>
              </p:cNvSpPr>
              <p:nvPr/>
            </p:nvSpPr>
            <p:spPr bwMode="auto">
              <a:xfrm>
                <a:off x="3054350" y="5859463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thermometer piece"/>
              <p:cNvSpPr>
                <a:spLocks/>
              </p:cNvSpPr>
              <p:nvPr/>
            </p:nvSpPr>
            <p:spPr bwMode="auto">
              <a:xfrm>
                <a:off x="3041650" y="5845175"/>
                <a:ext cx="88900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2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thermometer piece"/>
              <p:cNvSpPr>
                <a:spLocks/>
              </p:cNvSpPr>
              <p:nvPr/>
            </p:nvSpPr>
            <p:spPr bwMode="auto">
              <a:xfrm>
                <a:off x="2974975" y="5915025"/>
                <a:ext cx="63500" cy="85725"/>
              </a:xfrm>
              <a:custGeom>
                <a:avLst/>
                <a:gdLst>
                  <a:gd name="T0" fmla="*/ 0 w 40"/>
                  <a:gd name="T1" fmla="*/ 0 h 54"/>
                  <a:gd name="T2" fmla="*/ 40 w 40"/>
                  <a:gd name="T3" fmla="*/ 54 h 54"/>
                  <a:gd name="T4" fmla="*/ 0 w 40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4">
                    <a:moveTo>
                      <a:pt x="0" y="0"/>
                    </a:moveTo>
                    <a:lnTo>
                      <a:pt x="4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thermometer piece"/>
              <p:cNvSpPr>
                <a:spLocks noChangeShapeType="1"/>
              </p:cNvSpPr>
              <p:nvPr/>
            </p:nvSpPr>
            <p:spPr bwMode="auto">
              <a:xfrm>
                <a:off x="2974975" y="5915025"/>
                <a:ext cx="63500" cy="8572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hermometer piece"/>
              <p:cNvSpPr>
                <a:spLocks/>
              </p:cNvSpPr>
              <p:nvPr/>
            </p:nvSpPr>
            <p:spPr bwMode="auto">
              <a:xfrm>
                <a:off x="2960688" y="5900738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thermometer piece"/>
              <p:cNvSpPr>
                <a:spLocks/>
              </p:cNvSpPr>
              <p:nvPr/>
            </p:nvSpPr>
            <p:spPr bwMode="auto">
              <a:xfrm>
                <a:off x="2895600" y="5973763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thermometer piece"/>
              <p:cNvSpPr>
                <a:spLocks noChangeShapeType="1"/>
              </p:cNvSpPr>
              <p:nvPr/>
            </p:nvSpPr>
            <p:spPr bwMode="auto">
              <a:xfrm>
                <a:off x="2895600" y="5973763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thermometer piece"/>
              <p:cNvSpPr>
                <a:spLocks/>
              </p:cNvSpPr>
              <p:nvPr/>
            </p:nvSpPr>
            <p:spPr bwMode="auto">
              <a:xfrm>
                <a:off x="2881313" y="5956300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1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2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2"/>
                    </a:cubicBezTo>
                    <a:cubicBezTo>
                      <a:pt x="23" y="33"/>
                      <a:pt x="22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thermometer piece"/>
              <p:cNvSpPr>
                <a:spLocks/>
              </p:cNvSpPr>
              <p:nvPr/>
            </p:nvSpPr>
            <p:spPr bwMode="auto">
              <a:xfrm>
                <a:off x="2816225" y="6029325"/>
                <a:ext cx="61913" cy="82550"/>
              </a:xfrm>
              <a:custGeom>
                <a:avLst/>
                <a:gdLst>
                  <a:gd name="T0" fmla="*/ 0 w 39"/>
                  <a:gd name="T1" fmla="*/ 0 h 52"/>
                  <a:gd name="T2" fmla="*/ 39 w 39"/>
                  <a:gd name="T3" fmla="*/ 52 h 52"/>
                  <a:gd name="T4" fmla="*/ 0 w 39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lnTo>
                      <a:pt x="3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thermometer piece"/>
              <p:cNvSpPr>
                <a:spLocks noChangeShapeType="1"/>
              </p:cNvSpPr>
              <p:nvPr/>
            </p:nvSpPr>
            <p:spPr bwMode="auto">
              <a:xfrm>
                <a:off x="2816225" y="6029325"/>
                <a:ext cx="61913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thermometer piece"/>
              <p:cNvSpPr>
                <a:spLocks/>
              </p:cNvSpPr>
              <p:nvPr/>
            </p:nvSpPr>
            <p:spPr bwMode="auto">
              <a:xfrm>
                <a:off x="2801938" y="6011863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thermometer piece"/>
              <p:cNvSpPr>
                <a:spLocks/>
              </p:cNvSpPr>
              <p:nvPr/>
            </p:nvSpPr>
            <p:spPr bwMode="auto">
              <a:xfrm>
                <a:off x="2735263" y="6084888"/>
                <a:ext cx="63500" cy="82550"/>
              </a:xfrm>
              <a:custGeom>
                <a:avLst/>
                <a:gdLst>
                  <a:gd name="T0" fmla="*/ 0 w 40"/>
                  <a:gd name="T1" fmla="*/ 0 h 52"/>
                  <a:gd name="T2" fmla="*/ 40 w 40"/>
                  <a:gd name="T3" fmla="*/ 52 h 52"/>
                  <a:gd name="T4" fmla="*/ 0 w 40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0" y="0"/>
                    </a:moveTo>
                    <a:lnTo>
                      <a:pt x="4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D7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thermometer piece"/>
              <p:cNvSpPr>
                <a:spLocks noChangeShapeType="1"/>
              </p:cNvSpPr>
              <p:nvPr/>
            </p:nvSpPr>
            <p:spPr bwMode="auto">
              <a:xfrm>
                <a:off x="2735263" y="6084888"/>
                <a:ext cx="63500" cy="8255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thermometer piece"/>
              <p:cNvSpPr>
                <a:spLocks/>
              </p:cNvSpPr>
              <p:nvPr/>
            </p:nvSpPr>
            <p:spPr bwMode="auto">
              <a:xfrm>
                <a:off x="2722563" y="6067425"/>
                <a:ext cx="90488" cy="114300"/>
              </a:xfrm>
              <a:custGeom>
                <a:avLst/>
                <a:gdLst>
                  <a:gd name="T0" fmla="*/ 22 w 26"/>
                  <a:gd name="T1" fmla="*/ 33 h 33"/>
                  <a:gd name="T2" fmla="*/ 18 w 26"/>
                  <a:gd name="T3" fmla="*/ 32 h 33"/>
                  <a:gd name="T4" fmla="*/ 1 w 26"/>
                  <a:gd name="T5" fmla="*/ 7 h 33"/>
                  <a:gd name="T6" fmla="*/ 2 w 26"/>
                  <a:gd name="T7" fmla="*/ 1 h 33"/>
                  <a:gd name="T8" fmla="*/ 8 w 26"/>
                  <a:gd name="T9" fmla="*/ 2 h 33"/>
                  <a:gd name="T10" fmla="*/ 25 w 26"/>
                  <a:gd name="T11" fmla="*/ 27 h 33"/>
                  <a:gd name="T12" fmla="*/ 24 w 26"/>
                  <a:gd name="T13" fmla="*/ 33 h 33"/>
                  <a:gd name="T14" fmla="*/ 22 w 26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22" y="33"/>
                    </a:moveTo>
                    <a:cubicBezTo>
                      <a:pt x="20" y="33"/>
                      <a:pt x="19" y="33"/>
                      <a:pt x="18" y="3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9"/>
                      <a:pt x="26" y="31"/>
                      <a:pt x="24" y="33"/>
                    </a:cubicBezTo>
                    <a:cubicBezTo>
                      <a:pt x="23" y="33"/>
                      <a:pt x="23" y="33"/>
                      <a:pt x="2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Мероприятия, направленные на </a:t>
            </a:r>
            <a:r>
              <a:rPr lang="ru-RU" sz="2800" b="1" i="1" dirty="0" smtClean="0"/>
              <a:t>«разрыв» механизма передачи</a:t>
            </a:r>
            <a:r>
              <a:rPr lang="ru-RU" sz="2800" b="1" dirty="0" smtClean="0"/>
              <a:t> инфекции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соблюдение всеми лицами правил личной гигиены (мытье рук, использование антисептиков, перчаток; защита органов дыхания медицинскими масками, респираторами), соблюдение социальной дистанции от 1,5 до 2 метров;</a:t>
            </a:r>
          </a:p>
          <a:p>
            <a:pPr algn="just"/>
            <a:r>
              <a:rPr lang="ru-RU" dirty="0" smtClean="0"/>
              <a:t>организация выявления лиц с признаками инфекционных заболеваний при приходе на работу (бесконтактная термометрия);</a:t>
            </a:r>
          </a:p>
          <a:p>
            <a:pPr algn="just"/>
            <a:r>
              <a:rPr lang="ru-RU" dirty="0" smtClean="0"/>
              <a:t>использование мер социального разобщения переход на удаленный режим работы, </a:t>
            </a:r>
          </a:p>
          <a:p>
            <a:pPr algn="just"/>
            <a:r>
              <a:rPr lang="ru-RU" dirty="0" smtClean="0"/>
              <a:t>ограничение или отмена проведения массовых мероприятий.</a:t>
            </a:r>
          </a:p>
          <a:p>
            <a:endParaRPr lang="ru-RU" dirty="0"/>
          </a:p>
        </p:txBody>
      </p:sp>
      <p:pic>
        <p:nvPicPr>
          <p:cNvPr id="4" name="54">
            <a:extLst>
              <a:ext uri="{FF2B5EF4-FFF2-40B4-BE49-F238E27FC236}">
                <a16:creationId xmlns=""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19872" y="5805264"/>
            <a:ext cx="517451" cy="517451"/>
          </a:xfrm>
          <a:prstGeom prst="rect">
            <a:avLst/>
          </a:prstGeom>
        </p:spPr>
      </p:pic>
      <p:pic>
        <p:nvPicPr>
          <p:cNvPr id="5" name="57">
            <a:extLst>
              <a:ext uri="{FF2B5EF4-FFF2-40B4-BE49-F238E27FC236}">
                <a16:creationId xmlns=""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68144" y="5805264"/>
            <a:ext cx="813038" cy="618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9" r="19900" b="6873"/>
          <a:stretch/>
        </p:blipFill>
        <p:spPr>
          <a:xfrm>
            <a:off x="4716016" y="5805264"/>
            <a:ext cx="504056" cy="5242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«Входной фильтр»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Перед началом смены должен проводиться контроль температуры тела работников бесконтактным способом с </a:t>
            </a:r>
            <a:r>
              <a:rPr lang="ru-RU" i="1" dirty="0" smtClean="0"/>
              <a:t>отметкой в журнале</a:t>
            </a:r>
            <a:r>
              <a:rPr lang="ru-RU" dirty="0" smtClean="0"/>
              <a:t>, уточнением состояния здоровья работника и лиц, проживающих вместе с ним, информации о возможных контактах с больными лицами или лицами, вернувшимися из другой страны или субъекта РФ</a:t>
            </a:r>
            <a:endParaRPr lang="ru-RU" dirty="0"/>
          </a:p>
        </p:txBody>
      </p:sp>
      <p:pic>
        <p:nvPicPr>
          <p:cNvPr id="1026" name="Picture 2" descr="C:\Users\User\Downloads\_23-214851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37112"/>
            <a:ext cx="2448272" cy="218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:\Users\User\Downloads\1212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764704"/>
            <a:ext cx="3387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Пример заполнения журнала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Правила-мытья-рук-и-их-обработки-антисептиком-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Медицинские маски для защиты органов дыхания используют: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местах массового скопления людей (общественный транспорт, медицинские учреждения, закрытые помещения), а также при уходе за больными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2996952"/>
            <a:ext cx="3888432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Нормативные правовые акты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23528" y="1412776"/>
          <a:ext cx="8590728" cy="492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Важно правильно носить маску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маска </a:t>
            </a:r>
            <a:r>
              <a:rPr lang="ru-RU" sz="2400" dirty="0">
                <a:solidFill>
                  <a:srgbClr val="242424"/>
                </a:solidFill>
              </a:rPr>
              <a:t>должна тщательно закрепляться, плотно закрывать рот и нос, не оставляя зазоров</a:t>
            </a:r>
            <a:r>
              <a:rPr lang="ru-RU" sz="2400" dirty="0" smtClean="0">
                <a:solidFill>
                  <a:srgbClr val="242424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старайтесь </a:t>
            </a:r>
            <a:r>
              <a:rPr lang="ru-RU" sz="2400" dirty="0">
                <a:solidFill>
                  <a:srgbClr val="242424"/>
                </a:solidFill>
              </a:rPr>
              <a:t>не касаться поверхностей маски при ее снятии, если вы ее коснулись, тщательно вымойте руки с мылом или спиртовым средством</a:t>
            </a:r>
            <a:r>
              <a:rPr lang="ru-RU" sz="2400" dirty="0" smtClean="0">
                <a:solidFill>
                  <a:srgbClr val="242424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одноразовые маски необходимо менять каждые 2-3 часа;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влажную </a:t>
            </a:r>
            <a:r>
              <a:rPr lang="ru-RU" sz="2400" dirty="0">
                <a:solidFill>
                  <a:srgbClr val="242424"/>
                </a:solidFill>
              </a:rPr>
              <a:t>или отсыревшую маску следует сменить на новую, сухую</a:t>
            </a:r>
            <a:r>
              <a:rPr lang="ru-RU" sz="2400" dirty="0" smtClean="0">
                <a:solidFill>
                  <a:srgbClr val="242424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не </a:t>
            </a:r>
            <a:r>
              <a:rPr lang="ru-RU" sz="2400" dirty="0">
                <a:solidFill>
                  <a:srgbClr val="242424"/>
                </a:solidFill>
              </a:rPr>
              <a:t>используйте вторично одноразовую </a:t>
            </a:r>
            <a:r>
              <a:rPr lang="ru-RU" sz="2400" dirty="0" smtClean="0">
                <a:solidFill>
                  <a:srgbClr val="242424"/>
                </a:solidFill>
              </a:rPr>
              <a:t>маску;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42424"/>
                </a:solidFill>
              </a:rPr>
              <a:t>использованную </a:t>
            </a:r>
            <a:r>
              <a:rPr lang="ru-RU" sz="2400" dirty="0">
                <a:solidFill>
                  <a:srgbClr val="242424"/>
                </a:solidFill>
              </a:rPr>
              <a:t>одноразовую маску следует немедленно выбросить в отходы</a:t>
            </a:r>
            <a:r>
              <a:rPr lang="ru-RU" sz="2400" dirty="0" smtClean="0">
                <a:solidFill>
                  <a:srgbClr val="242424"/>
                </a:solidFill>
              </a:rPr>
              <a:t>.</a:t>
            </a:r>
            <a:endParaRPr lang="ru-RU" sz="2400" dirty="0"/>
          </a:p>
        </p:txBody>
      </p:sp>
      <p:pic>
        <p:nvPicPr>
          <p:cNvPr id="5" name="2132" descr="图片包含 游戏机&#10;&#10;描述已自动生成">
            <a:extLst>
              <a:ext uri="{FF2B5EF4-FFF2-40B4-BE49-F238E27FC236}">
                <a16:creationId xmlns=""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0" t="17208" r="4029" b="14551"/>
          <a:stretch/>
        </p:blipFill>
        <p:spPr>
          <a:xfrm rot="10361300" flipH="1">
            <a:off x="3890548" y="917328"/>
            <a:ext cx="1311012" cy="6907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Организация и проведение </a:t>
            </a:r>
            <a:r>
              <a:rPr lang="ru-RU" sz="2800" b="1" i="1" dirty="0" smtClean="0"/>
              <a:t>дезинфекции</a:t>
            </a:r>
            <a:r>
              <a:rPr lang="ru-RU" sz="2800" b="1" dirty="0" smtClean="0"/>
              <a:t> в целях профилактики  COVID-19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С целью профилактики и борьбы с COVID-19 проводят профилактическую и очаговую (текущую, заключительную) дезинфекцию с применением дезинфицирующих средств для обеззараживания объектов при вирусных инфекциях.</a:t>
            </a:r>
          </a:p>
          <a:p>
            <a:pPr algn="just"/>
            <a:r>
              <a:rPr lang="ru-RU" sz="2000" i="1" dirty="0" smtClean="0"/>
              <a:t>Дезинфицирующие средства должны быть разрешенными в установленном порядке органами госсанэпидслужбы</a:t>
            </a:r>
            <a:endParaRPr lang="ru-RU" sz="2400" i="1" dirty="0" smtClean="0"/>
          </a:p>
          <a:p>
            <a:endParaRPr lang="ru-RU" dirty="0"/>
          </a:p>
        </p:txBody>
      </p:sp>
      <p:pic>
        <p:nvPicPr>
          <p:cNvPr id="4" name="Рисунок 3" descr="ковид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878497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Дезинфицирующие средства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3309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Для дезинфекции могут быть использованы средства из различных химических групп, активные в отношении вирусов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хлорактивные</a:t>
            </a:r>
            <a:r>
              <a:rPr lang="ru-RU" dirty="0" smtClean="0"/>
              <a:t> (натриевая соль </a:t>
            </a:r>
            <a:r>
              <a:rPr lang="ru-RU" dirty="0" err="1" smtClean="0"/>
              <a:t>дихлоризоциануровой</a:t>
            </a:r>
            <a:r>
              <a:rPr lang="ru-RU" dirty="0" smtClean="0"/>
              <a:t> кислоты – в концентрации активного хлора в рабочем растворе не менее 0,06%, гипохлорита кальция (натрия) в концентрации не менее 0,5% по активному хлору и средств на основе </a:t>
            </a:r>
            <a:r>
              <a:rPr lang="ru-RU" dirty="0" err="1" smtClean="0"/>
              <a:t>дихлорантина</a:t>
            </a:r>
            <a:r>
              <a:rPr lang="ru-RU" dirty="0" smtClean="0"/>
              <a:t> – 0,05% по активному хлору, хлорамин Б – в концентрации активного хлора в рабочем растворе не менее 3,0%),</a:t>
            </a:r>
          </a:p>
          <a:p>
            <a:pPr algn="just"/>
            <a:r>
              <a:rPr lang="ru-RU" dirty="0" err="1" smtClean="0"/>
              <a:t>кислородактивные</a:t>
            </a:r>
            <a:r>
              <a:rPr lang="ru-RU" dirty="0" smtClean="0"/>
              <a:t> (перекись водорода – в концентрации не менее 3,0%), </a:t>
            </a:r>
          </a:p>
          <a:p>
            <a:pPr algn="just"/>
            <a:r>
              <a:rPr lang="ru-RU" dirty="0" smtClean="0"/>
              <a:t>катионные поверхностно-активные вещества (КПАВ) – четвертичные аммониевые соединения (в концентрации в рабочем растворе не менее 0,5%), третичные амины (в концентрации в рабочем растворе не менее 0,05%), полимерные производные </a:t>
            </a:r>
            <a:r>
              <a:rPr lang="ru-RU" dirty="0" err="1" smtClean="0"/>
              <a:t>гуанидина</a:t>
            </a:r>
            <a:r>
              <a:rPr lang="ru-RU" dirty="0" smtClean="0"/>
              <a:t> (в концентрации в рабочем растворе не менее 0,2%). </a:t>
            </a:r>
          </a:p>
          <a:p>
            <a:pPr algn="just"/>
            <a:r>
              <a:rPr lang="ru-RU" dirty="0" smtClean="0"/>
              <a:t>Для поверхностей небольшой площади может использоваться этиловый спирт 70%. 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Проверьте, чтобы у </a:t>
            </a:r>
            <a:r>
              <a:rPr lang="ru-RU" b="1" dirty="0" err="1" smtClean="0"/>
              <a:t>дезинфектантов</a:t>
            </a:r>
            <a:r>
              <a:rPr lang="ru-RU" b="1" dirty="0" smtClean="0"/>
              <a:t> были </a:t>
            </a:r>
            <a:r>
              <a:rPr lang="ru-RU" b="1" i="1" dirty="0" smtClean="0"/>
              <a:t>сопроводительные документы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Свидетельство о государственной регистрации единой формы для стран Таможенного союза, утвержденной Решением Комиссии таможенного союза от 28.05.2010 № 299;</a:t>
            </a:r>
          </a:p>
          <a:p>
            <a:pPr algn="just"/>
            <a:r>
              <a:rPr lang="ru-RU" dirty="0" smtClean="0"/>
              <a:t>Декларация о соответствии средства обязательным требованиям;</a:t>
            </a:r>
          </a:p>
          <a:p>
            <a:pPr algn="just"/>
            <a:r>
              <a:rPr lang="ru-RU" dirty="0" smtClean="0"/>
              <a:t>Инструкция по применению, утвержденная производителем;</a:t>
            </a:r>
          </a:p>
          <a:p>
            <a:pPr algn="just"/>
            <a:r>
              <a:rPr lang="ru-RU" dirty="0" smtClean="0"/>
              <a:t>Тарная этикетка.</a:t>
            </a:r>
          </a:p>
          <a:p>
            <a:endParaRPr lang="ru-RU" dirty="0"/>
          </a:p>
        </p:txBody>
      </p:sp>
      <p:pic>
        <p:nvPicPr>
          <p:cNvPr id="4" name="Рисунок 3" descr="image003(8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941168"/>
            <a:ext cx="45720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Журналы учета </a:t>
            </a:r>
            <a:r>
              <a:rPr lang="ru-RU" sz="3600" b="1" dirty="0" err="1" smtClean="0"/>
              <a:t>дезсредств</a:t>
            </a:r>
            <a:endParaRPr lang="ru-RU" sz="3600" b="1" dirty="0"/>
          </a:p>
        </p:txBody>
      </p:sp>
      <p:pic>
        <p:nvPicPr>
          <p:cNvPr id="4" name="Содержимое 3" descr="C:\Users\User\Downloads\b3773e7c3a412d466301242ae54360b9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39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приготовить рабочие растворы </a:t>
            </a:r>
            <a:r>
              <a:rPr lang="ru-RU" sz="3200" b="1" dirty="0" err="1" smtClean="0"/>
              <a:t>дезсредств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5243" y="1395512"/>
            <a:ext cx="8605981" cy="5237336"/>
          </a:xfrm>
        </p:spPr>
        <p:txBody>
          <a:bodyPr>
            <a:noAutofit/>
          </a:bodyPr>
          <a:lstStyle/>
          <a:p>
            <a:pPr lvl="0" algn="just"/>
            <a:r>
              <a:rPr lang="ru-RU" sz="2300" dirty="0" smtClean="0"/>
              <a:t>Готовить </a:t>
            </a:r>
            <a:r>
              <a:rPr lang="ru-RU" sz="2300" dirty="0" err="1" smtClean="0"/>
              <a:t>дезсредство</a:t>
            </a:r>
            <a:r>
              <a:rPr lang="ru-RU" sz="2300" dirty="0" smtClean="0"/>
              <a:t> и проводить дезинфекцию в организации должен подготовленный специалист, ответственность которого регламентируется</a:t>
            </a:r>
            <a:r>
              <a:rPr lang="ru-RU" sz="2300" i="1" dirty="0" smtClean="0"/>
              <a:t> журналом учета получения и расходования </a:t>
            </a:r>
            <a:r>
              <a:rPr lang="ru-RU" sz="2300" i="1" dirty="0" err="1" smtClean="0"/>
              <a:t>дезсредств</a:t>
            </a:r>
            <a:r>
              <a:rPr lang="ru-RU" sz="2300" i="1" dirty="0" smtClean="0"/>
              <a:t> </a:t>
            </a:r>
            <a:r>
              <a:rPr lang="ru-RU" sz="2300" dirty="0" smtClean="0"/>
              <a:t>в организации</a:t>
            </a:r>
            <a:r>
              <a:rPr lang="ru-RU" sz="2300" i="1" dirty="0" smtClean="0"/>
              <a:t>.</a:t>
            </a:r>
            <a:endParaRPr lang="ru-RU" sz="2300" dirty="0" smtClean="0"/>
          </a:p>
          <a:p>
            <a:pPr lvl="0" algn="just"/>
            <a:r>
              <a:rPr lang="ru-RU" sz="2300" dirty="0" smtClean="0"/>
              <a:t>Соблюдайте технику безопасности: </a:t>
            </a:r>
          </a:p>
          <a:p>
            <a:pPr marL="0" lvl="0" indent="0" algn="just">
              <a:buNone/>
            </a:pPr>
            <a:r>
              <a:rPr lang="ru-RU" sz="2300" dirty="0" smtClean="0"/>
              <a:t>- готовьте рабочие растворы </a:t>
            </a:r>
            <a:r>
              <a:rPr lang="ru-RU" sz="2300" dirty="0" err="1" smtClean="0"/>
              <a:t>дезсредств</a:t>
            </a:r>
            <a:r>
              <a:rPr lang="ru-RU" sz="2300" dirty="0" smtClean="0"/>
              <a:t> только в отсутствии людей в специальных вытяжных шкафах или хорошо проветриваемых помещениях. </a:t>
            </a:r>
          </a:p>
          <a:p>
            <a:pPr marL="0" lvl="0" indent="0" algn="just">
              <a:buNone/>
            </a:pPr>
            <a:r>
              <a:rPr lang="ru-RU" sz="2300" dirty="0" smtClean="0"/>
              <a:t>- используйте СИЗ при работе с концентратами </a:t>
            </a:r>
            <a:r>
              <a:rPr lang="ru-RU" sz="2300" dirty="0" err="1" smtClean="0"/>
              <a:t>дезсредств</a:t>
            </a:r>
            <a:r>
              <a:rPr lang="ru-RU" sz="2300" dirty="0" smtClean="0"/>
              <a:t>. Надевайте маски и перчатки.</a:t>
            </a:r>
          </a:p>
          <a:p>
            <a:pPr marL="0" lvl="0" indent="0" algn="just">
              <a:buNone/>
            </a:pPr>
            <a:r>
              <a:rPr lang="ru-RU" sz="2300" dirty="0" smtClean="0"/>
              <a:t>- используйте специальные пластиковые контейнеры, стеклянную или эмалированную посуду с герметичными крышками.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6416" y="62068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5" name="Freeform 12">
              <a:extLst>
                <a:ext uri="{FF2B5EF4-FFF2-40B4-BE49-F238E27FC236}">
                  <a16:creationId xmlns=""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6" name="Freeform 13">
              <a:extLst>
                <a:ext uri="{FF2B5EF4-FFF2-40B4-BE49-F238E27FC236}">
                  <a16:creationId xmlns=""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=""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приготовить рабочие растворы </a:t>
            </a:r>
            <a:r>
              <a:rPr lang="ru-RU" sz="3200" b="1" dirty="0" err="1" smtClean="0"/>
              <a:t>дезсредств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Проверьте правильность маркировки </a:t>
            </a:r>
            <a:r>
              <a:rPr lang="ru-RU" dirty="0" err="1" smtClean="0"/>
              <a:t>дезраствора</a:t>
            </a:r>
            <a:r>
              <a:rPr lang="ru-RU" dirty="0" smtClean="0"/>
              <a:t>. Она должна содержать название </a:t>
            </a:r>
            <a:r>
              <a:rPr lang="ru-RU" dirty="0" err="1" smtClean="0"/>
              <a:t>дезсредства</a:t>
            </a:r>
            <a:r>
              <a:rPr lang="ru-RU" dirty="0" smtClean="0"/>
              <a:t>, его назначение, концентрацию, дату разведения и дату окончания срока годности раствора. Убедитесь</a:t>
            </a:r>
            <a:r>
              <a:rPr lang="ru-RU" dirty="0"/>
              <a:t>, что на всех емкостях с рабочими растворами нет сколов и трещин. </a:t>
            </a:r>
            <a:endParaRPr lang="ru-RU" dirty="0" smtClean="0"/>
          </a:p>
          <a:p>
            <a:pPr lvl="0" algn="just"/>
            <a:r>
              <a:rPr lang="ru-RU" dirty="0" smtClean="0"/>
              <a:t>Правильно рассчитывайте концентрацию раствора. Чтобы отмерить нужное количество жидкости, используйте градуированные мерные емкости с заводской шкалой. </a:t>
            </a:r>
          </a:p>
          <a:p>
            <a:pPr lvl="0" algn="just"/>
            <a:r>
              <a:rPr lang="ru-RU" b="1" dirty="0" smtClean="0"/>
              <a:t>Четко следуйте инструкции по применению </a:t>
            </a:r>
            <a:r>
              <a:rPr lang="ru-RU" b="1" dirty="0" err="1" smtClean="0"/>
              <a:t>дезинфектанта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4" name="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5290748"/>
            <a:ext cx="1694724" cy="15672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Как приготовить рабочие растворы </a:t>
            </a:r>
            <a:r>
              <a:rPr lang="ru-RU" sz="3600" b="1" dirty="0" err="1" smtClean="0"/>
              <a:t>дезсредств</a:t>
            </a:r>
            <a:endParaRPr lang="ru-RU" dirty="0"/>
          </a:p>
        </p:txBody>
      </p:sp>
      <p:pic>
        <p:nvPicPr>
          <p:cNvPr id="2050" name="Picture 2" descr="C:\Users\User\Downloads\dezrastvo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12968" cy="4651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приготовить рабочие растворы </a:t>
            </a:r>
            <a:r>
              <a:rPr lang="ru-RU" sz="3200" b="1" dirty="0" err="1" smtClean="0"/>
              <a:t>дезсредств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Не добавляйте в рабочие растворы </a:t>
            </a:r>
            <a:r>
              <a:rPr lang="ru-RU" dirty="0" err="1" smtClean="0"/>
              <a:t>дезсредств</a:t>
            </a:r>
            <a:r>
              <a:rPr lang="ru-RU" dirty="0" smtClean="0"/>
              <a:t> моющие средства, если таких указаний нет в инструкции по применению. Химические вещества, которые входят в состав моющего и дезинфицирующего средств, способны нейтрализовать друг друга. Это приведет к неэффективной дезинфекции или порче объектов. </a:t>
            </a:r>
          </a:p>
          <a:p>
            <a:pPr algn="just"/>
            <a:r>
              <a:rPr lang="ru-RU" dirty="0" smtClean="0"/>
              <a:t>Регулярно проверяйте срок годности, концентрацию и визуальные свойства наведенных рабочих растворов </a:t>
            </a:r>
            <a:r>
              <a:rPr lang="ru-RU" dirty="0" err="1" smtClean="0"/>
              <a:t>дезредств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290748"/>
            <a:ext cx="1694724" cy="15672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Журнал учета </a:t>
            </a:r>
            <a:r>
              <a:rPr lang="ru-RU" sz="4000" b="1" dirty="0" err="1" smtClean="0"/>
              <a:t>дезсредств</a:t>
            </a:r>
            <a:endParaRPr lang="ru-RU" sz="4000" b="1" dirty="0"/>
          </a:p>
        </p:txBody>
      </p:sp>
      <p:pic>
        <p:nvPicPr>
          <p:cNvPr id="1026" name="Picture 2" descr="C:\Users\User\Downloads\obrazec-zhurnala-razvedeniya-dezsredstv_al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204864"/>
            <a:ext cx="9036495" cy="33074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556792"/>
            <a:ext cx="3387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Пример заполнения журнала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073008" cy="7589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Оперативная информация по новой </a:t>
            </a:r>
            <a:r>
              <a:rPr lang="ru-RU" sz="2000" b="1" dirty="0" err="1" smtClean="0"/>
              <a:t>коронавирусной</a:t>
            </a:r>
            <a:r>
              <a:rPr lang="ru-RU" sz="2000" b="1" dirty="0" smtClean="0"/>
              <a:t> инфекции COVID-19 может быть получена на официальных сайтах: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Хранение </a:t>
            </a:r>
            <a:r>
              <a:rPr lang="ru-RU" sz="4000" b="1" dirty="0" err="1" smtClean="0"/>
              <a:t>дезсредств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Дезинфицирующие средства хранят </a:t>
            </a:r>
            <a:r>
              <a:rPr lang="ru-RU" i="1" dirty="0" smtClean="0"/>
              <a:t>в упаковках изготовителя, плотно закрытыми в специально отведенном сухом, прохладном и затемненном месте.</a:t>
            </a:r>
            <a:r>
              <a:rPr lang="ru-RU" dirty="0" smtClean="0"/>
              <a:t> Меры предосторожности при проведении дезинфекционных мероприятий и первой помощи при случайном отравлении изложены для каждого конкретного дезинфицирующего средства в Инструкциях по их применению.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Текущая дезинфекция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90184"/>
          </a:xfrm>
        </p:spPr>
        <p:txBody>
          <a:bodyPr/>
          <a:lstStyle/>
          <a:p>
            <a:pPr algn="just"/>
            <a:r>
              <a:rPr lang="ru-RU" dirty="0" smtClean="0"/>
              <a:t>Текущая дезинфекция в очаге (в присутствии больного) осуществляется в течение всего времени болезни. Для текущей дезинфекции следует применять дезинфицирующие средства, разрешенные к использованию в присутствии людей. Столовую посуду, белье больного, предметы ухода обрабатывают способом погружения в растворы дезинфицирующих средств.</a:t>
            </a:r>
          </a:p>
          <a:p>
            <a:endParaRPr lang="ru-RU" dirty="0"/>
          </a:p>
        </p:txBody>
      </p:sp>
      <p:pic>
        <p:nvPicPr>
          <p:cNvPr id="4" name="7" descr="16">
            <a:extLst>
              <a:ext uri="{FF2B5EF4-FFF2-40B4-BE49-F238E27FC236}">
                <a16:creationId xmlns=""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157192"/>
            <a:ext cx="1694724" cy="15672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ngtree-disinfectant-worker-wearing-hazmat-suits-sprays-cleaning-disinfecting-coronavirus-covid19-2019-png-image_2173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3312368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Заключительная дезинфекция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Заключительную дезинфекцию проводят после выявления и убытия (госпитализации) больного или по выздоровлению больного (при лечении на дому). Для обработки используют средства из группы </a:t>
            </a:r>
            <a:r>
              <a:rPr lang="ru-RU" dirty="0" err="1" smtClean="0"/>
              <a:t>хлорактивных</a:t>
            </a:r>
            <a:r>
              <a:rPr lang="ru-RU" dirty="0" smtClean="0"/>
              <a:t> и </a:t>
            </a:r>
            <a:r>
              <a:rPr lang="ru-RU" dirty="0" err="1" smtClean="0"/>
              <a:t>кислородактивных</a:t>
            </a:r>
            <a:r>
              <a:rPr lang="ru-RU" dirty="0" smtClean="0"/>
              <a:t> соединений. При обработке поверхностей в помещениях применяют способ орошения или аэрозольный метод.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0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grafik_dezinfekcii_pomeshcheniy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Как обеззараживать воздух в помещениях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5330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Режим эксплуатации и продолжительность сеанса обеззараживания воздуха напрямую зависит </a:t>
            </a:r>
            <a:r>
              <a:rPr lang="ru-RU" i="1" dirty="0" smtClean="0"/>
              <a:t>от типа аппаратуры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Традиционные бактерицидные облучатели открытого и комбинированного типов используют в повторно-кратковременном режиме. Для этого оборудование включают на 15–30 минут каждые 2 часа в течение рабочей смены и только в отсутствии людей. </a:t>
            </a:r>
          </a:p>
          <a:p>
            <a:pPr algn="just"/>
            <a:r>
              <a:rPr lang="ru-RU" dirty="0" smtClean="0"/>
              <a:t>Если в организации используют закрытые облучатели (в присутствии людей), минимальная продолжительность сеанса облучения — один час. Однако в период угрозы распространения COVID-19 закрытые облучатели лучше не выключать.</a:t>
            </a:r>
            <a:endParaRPr lang="ru-RU" dirty="0"/>
          </a:p>
        </p:txBody>
      </p:sp>
      <p:pic>
        <p:nvPicPr>
          <p:cNvPr id="4" name="26">
            <a:extLst>
              <a:ext uri="{FF2B5EF4-FFF2-40B4-BE49-F238E27FC236}">
                <a16:creationId xmlns=""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76672"/>
            <a:ext cx="697661" cy="708347"/>
          </a:xfrm>
          <a:prstGeom prst="rect">
            <a:avLst/>
          </a:prstGeom>
        </p:spPr>
      </p:pic>
      <p:pic>
        <p:nvPicPr>
          <p:cNvPr id="6" name="Picture 4" descr="C:\Users\УЗТО\Desktop\торговля прод.товарами\b2ap3_thumbnail_zapreshe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38" y="207919"/>
            <a:ext cx="1080120" cy="1001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904211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Журнал </a:t>
            </a:r>
            <a:r>
              <a:rPr lang="ru-RU" sz="3600" b="1" dirty="0" smtClean="0"/>
              <a:t>регистрации и контроля УФ бактерицидной установки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60976" y="1628800"/>
            <a:ext cx="3596952" cy="621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8911715" cy="31919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123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Что такое </a:t>
            </a:r>
            <a:r>
              <a:rPr lang="ru-RU" dirty="0" err="1" smtClean="0"/>
              <a:t>ковид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распространяется </a:t>
            </a:r>
          </a:p>
          <a:p>
            <a:pPr>
              <a:buNone/>
            </a:pPr>
            <a:r>
              <a:rPr lang="ru-RU" dirty="0" smtClean="0"/>
              <a:t>Устойчивость во внешней среде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Модуль «Профилактика новой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инфекцией COVID-19»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: получение теоретических знаний и практических навыков в вопросах профилактики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COVID-19. </a:t>
            </a:r>
            <a:endParaRPr lang="ru-RU" b="1" dirty="0" smtClean="0"/>
          </a:p>
          <a:p>
            <a:pPr algn="just"/>
            <a:r>
              <a:rPr lang="ru-RU" b="1" dirty="0" smtClean="0"/>
              <a:t>Задачи:</a:t>
            </a:r>
          </a:p>
          <a:p>
            <a:pPr algn="just">
              <a:buNone/>
            </a:pPr>
            <a:r>
              <a:rPr lang="ru-RU" dirty="0" smtClean="0"/>
              <a:t>	-освоение базовых знаний по вопросам эпидемиологических особенностей распространения  и клинического течения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COVID-19; 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	-овладение практическими навыками в вопросах профилактики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инфекцией COVID-19.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УЧЕБНО-ТЕМАТИЧЕСКИЙ 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15616" y="1700806"/>
          <a:ext cx="7200800" cy="4320481"/>
        </p:xfrm>
        <a:graphic>
          <a:graphicData uri="http://schemas.openxmlformats.org/drawingml/2006/table">
            <a:tbl>
              <a:tblPr/>
              <a:tblGrid>
                <a:gridCol w="650485"/>
                <a:gridCol w="4894402"/>
                <a:gridCol w="1655913"/>
              </a:tblGrid>
              <a:tr h="73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Наименование темы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Кол-во академических часов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Нормативные правовые акты в области профессиональной гигиенической подготовки и аттестации декретированных контингентов, обеспечения санитарно-эпидемиологического благополучия населения, профилактики новой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коронавирусной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инфекции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COVID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Эпидемиологические особенности распространения новой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коронавирусной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инфекции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COVID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-19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Особенности клинического течения новой коронавирусной инфекции 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COVID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-19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Профилактика новой коронавирусной инфекции 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COVID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-19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Тестовый контроль (зачет по теме)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Эпидемиологические особенности распространения </a:t>
            </a:r>
            <a:r>
              <a:rPr lang="en-US" sz="3600" b="1" dirty="0" smtClean="0"/>
              <a:t>COVID</a:t>
            </a:r>
            <a:r>
              <a:rPr lang="ru-RU" sz="3600" b="1" dirty="0" smtClean="0"/>
              <a:t>-19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err="1" smtClean="0"/>
              <a:t>Коронавирусы</a:t>
            </a:r>
            <a:r>
              <a:rPr lang="ru-RU" dirty="0" smtClean="0"/>
              <a:t> – обширное семейство вирусов, которые могут вызывать заболевание у человека или животных. Известно, что некоторые </a:t>
            </a:r>
            <a:r>
              <a:rPr lang="ru-RU" dirty="0" err="1" smtClean="0"/>
              <a:t>коронавирусы</a:t>
            </a:r>
            <a:r>
              <a:rPr lang="ru-RU" dirty="0" smtClean="0"/>
              <a:t> способны вызывать у человека респираторные инфекции от обычной простуды до более серьезных патологических состояний. Последний из открытых </a:t>
            </a:r>
            <a:r>
              <a:rPr lang="ru-RU" dirty="0" err="1" smtClean="0"/>
              <a:t>коронавирусов</a:t>
            </a:r>
            <a:r>
              <a:rPr lang="ru-RU" dirty="0" smtClean="0"/>
              <a:t> вызывает заболевание, получившее название </a:t>
            </a:r>
            <a:r>
              <a:rPr lang="ru-RU" i="1" dirty="0" smtClean="0"/>
              <a:t>COVID-19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26">
            <a:extLst>
              <a:ext uri="{FF2B5EF4-FFF2-40B4-BE49-F238E27FC236}">
                <a16:creationId xmlns=""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41168"/>
            <a:ext cx="1373888" cy="13949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Эпидемиологические особенности распространения </a:t>
            </a:r>
            <a:r>
              <a:rPr lang="en-US" sz="3600" b="1" dirty="0" smtClean="0"/>
              <a:t>COVID</a:t>
            </a:r>
            <a:r>
              <a:rPr lang="ru-RU" sz="3600" b="1" dirty="0" smtClean="0"/>
              <a:t>-19</a:t>
            </a:r>
            <a:endParaRPr lang="ru-RU" dirty="0"/>
          </a:p>
        </p:txBody>
      </p:sp>
      <p:pic>
        <p:nvPicPr>
          <p:cNvPr id="4" name="Содержимое 3" descr="Снимок2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84975" cy="45365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Эпидемиологические особенности распространения </a:t>
            </a:r>
            <a:r>
              <a:rPr lang="en-US" sz="3200" b="1" dirty="0" smtClean="0"/>
              <a:t>COVID</a:t>
            </a:r>
            <a:r>
              <a:rPr lang="ru-RU" sz="3200" b="1" dirty="0" smtClean="0"/>
              <a:t>-19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Основным источником инфекции является </a:t>
            </a:r>
            <a:r>
              <a:rPr lang="ru-RU" i="1" dirty="0" smtClean="0"/>
              <a:t>больной человек</a:t>
            </a:r>
            <a:r>
              <a:rPr lang="ru-RU" dirty="0" smtClean="0"/>
              <a:t>, в том числе находящийся в инкубационном периоде заболевания.</a:t>
            </a:r>
          </a:p>
          <a:p>
            <a:pPr algn="just"/>
            <a:r>
              <a:rPr lang="ru-RU" i="1" dirty="0" smtClean="0"/>
              <a:t>Инкубационный период</a:t>
            </a:r>
            <a:r>
              <a:rPr lang="ru-RU" dirty="0" smtClean="0"/>
              <a:t> составляет от 2 до 14 суток, в среднем 5-7 суток.</a:t>
            </a:r>
          </a:p>
          <a:p>
            <a:endParaRPr lang="ru-RU" dirty="0"/>
          </a:p>
        </p:txBody>
      </p:sp>
      <p:pic>
        <p:nvPicPr>
          <p:cNvPr id="4" name="15" descr="图片包含 室内, 电视, 桌子, 屏幕&#10;&#10;描述已自动生成">
            <a:extLst>
              <a:ext uri="{FF2B5EF4-FFF2-40B4-BE49-F238E27FC236}">
                <a16:creationId xmlns=""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36" t="15042" r="19834" b="14599"/>
          <a:stretch/>
        </p:blipFill>
        <p:spPr>
          <a:xfrm>
            <a:off x="5004048" y="3501008"/>
            <a:ext cx="3672407" cy="317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клинического течения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COVID</a:t>
            </a:r>
            <a:r>
              <a:rPr lang="ru-RU" b="1" dirty="0" smtClean="0"/>
              <a:t>-19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5" name="Рисунок 4" descr="Снимок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301208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Также могут отмечаться боль в горле, насморк, снижение обоняния и вкуса, признаки конъюнктивита.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311</TotalTime>
  <Words>1468</Words>
  <Application>Microsoft Office PowerPoint</Application>
  <PresentationFormat>Экран (4:3)</PresentationFormat>
  <Paragraphs>138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«Профилактика новой коронавирусной инфекции COVID-19»  </vt:lpstr>
      <vt:lpstr>Нормативные правовые акты</vt:lpstr>
      <vt:lpstr>Оперативная информация по новой коронавирусной инфекции COVID-19 может быть получена на официальных сайтах: </vt:lpstr>
      <vt:lpstr>Модуль «Профилактика новой коронавирусной инфекцией COVID-19» </vt:lpstr>
      <vt:lpstr>УЧЕБНО-ТЕМАТИЧЕСКИЙ ПЛАН </vt:lpstr>
      <vt:lpstr>Эпидемиологические особенности распространения COVID-19</vt:lpstr>
      <vt:lpstr>Эпидемиологические особенности распространения COVID-19</vt:lpstr>
      <vt:lpstr>Эпидемиологические особенности распространения COVID-19</vt:lpstr>
      <vt:lpstr>Особенности клинического течения  COVID-19 </vt:lpstr>
      <vt:lpstr> Клинические варианты и проявления COVID-19:</vt:lpstr>
      <vt:lpstr>К группам риска заболевания COVID-19 относятся: </vt:lpstr>
      <vt:lpstr>Диагностика COVID-19</vt:lpstr>
      <vt:lpstr>Профилактика COVID-19</vt:lpstr>
      <vt:lpstr>Противоэпидемические мероприятия в отношении COVID-19</vt:lpstr>
      <vt:lpstr>Мероприятия, направленные на «разрыв» механизма передачи инфекции</vt:lpstr>
      <vt:lpstr>«Входной фильтр»</vt:lpstr>
      <vt:lpstr>Слайд 17</vt:lpstr>
      <vt:lpstr>Слайд 18</vt:lpstr>
      <vt:lpstr>Медицинские маски для защиты органов дыхания используют: </vt:lpstr>
      <vt:lpstr>Важно правильно носить маску</vt:lpstr>
      <vt:lpstr>Организация и проведение дезинфекции в целях профилактики  COVID-19</vt:lpstr>
      <vt:lpstr>Дезинфицирующие средства</vt:lpstr>
      <vt:lpstr>Проверьте, чтобы у дезинфектантов были сопроводительные документы: </vt:lpstr>
      <vt:lpstr>Журналы учета дезсредств</vt:lpstr>
      <vt:lpstr>Как приготовить рабочие растворы дезсредств</vt:lpstr>
      <vt:lpstr>Как приготовить рабочие растворы дезсредств</vt:lpstr>
      <vt:lpstr>Как приготовить рабочие растворы дезсредств</vt:lpstr>
      <vt:lpstr>Как приготовить рабочие растворы дезсредств</vt:lpstr>
      <vt:lpstr>Журнал учета дезсредств</vt:lpstr>
      <vt:lpstr>Хранение дезсредств</vt:lpstr>
      <vt:lpstr>Текущая дезинфекция</vt:lpstr>
      <vt:lpstr>Заключительная дезинфекция</vt:lpstr>
      <vt:lpstr>Слайд 33</vt:lpstr>
      <vt:lpstr>Слайд 34</vt:lpstr>
      <vt:lpstr>Как обеззараживать воздух в помещениях</vt:lpstr>
      <vt:lpstr>Журнал регистрации и контроля УФ бактерицидной установки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новой коронавирусной инфекции COVID-19»</dc:title>
  <dc:creator>Пользователь</dc:creator>
  <cp:lastModifiedBy>Диана Дмитриевна</cp:lastModifiedBy>
  <cp:revision>77</cp:revision>
  <dcterms:created xsi:type="dcterms:W3CDTF">2020-07-28T03:32:21Z</dcterms:created>
  <dcterms:modified xsi:type="dcterms:W3CDTF">2020-11-05T05:44:57Z</dcterms:modified>
</cp:coreProperties>
</file>