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73" r:id="rId9"/>
    <p:sldId id="326" r:id="rId10"/>
    <p:sldId id="274" r:id="rId11"/>
    <p:sldId id="327" r:id="rId12"/>
    <p:sldId id="275" r:id="rId13"/>
    <p:sldId id="315" r:id="rId14"/>
    <p:sldId id="316" r:id="rId15"/>
    <p:sldId id="278" r:id="rId16"/>
    <p:sldId id="323" r:id="rId17"/>
    <p:sldId id="314" r:id="rId18"/>
    <p:sldId id="321" r:id="rId19"/>
    <p:sldId id="330" r:id="rId20"/>
    <p:sldId id="318" r:id="rId21"/>
    <p:sldId id="329" r:id="rId22"/>
    <p:sldId id="320" r:id="rId23"/>
    <p:sldId id="319" r:id="rId24"/>
    <p:sldId id="324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3FA"/>
    <a:srgbClr val="3E95A1"/>
    <a:srgbClr val="CFECEF"/>
    <a:srgbClr val="4F6698"/>
    <a:srgbClr val="C1E2DB"/>
    <a:srgbClr val="3A8B96"/>
    <a:srgbClr val="5B9BD5"/>
    <a:srgbClr val="4B6CC0"/>
    <a:srgbClr val="1FCE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6318" autoAdjust="0"/>
  </p:normalViewPr>
  <p:slideViewPr>
    <p:cSldViewPr snapToGrid="0" showGuides="1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33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DFC159B-048D-4325-8CE2-929D93951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3691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8A4FA5-3FEB-4495-9CB9-57D4688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CADA202-0CE1-4D97-8C0A-ABA29FF55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77055CF-3464-4B9C-B736-FD274C9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94F13A-96CA-44DA-A34C-4085160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7BD90-2386-40F9-A3EE-81DCF9EF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85326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5DBBDD1-C8E6-4338-956F-F4B69D959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1705BDC-E029-4DFA-A480-93A9CB32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CDEA95-BDDA-4878-8111-DD54BE8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FB7723-FE01-4551-A5D2-F3C0281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70096CA-C8DC-4E7E-8B5E-B00B0B8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400861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633931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545229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33FE888-626D-4409-BF65-D2F12000E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A0F3921-6FD2-4920-8876-DD4E2CD46BA3}"/>
              </a:ext>
            </a:extLst>
          </p:cNvPr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CA0A0FB-CB1D-476F-8A99-18B130BC1220}"/>
              </a:ext>
            </a:extLst>
          </p:cNvPr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68A6F6B-2521-491A-B274-6DE4B69533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>
              <a:extLst>
                <a:ext uri="{FF2B5EF4-FFF2-40B4-BE49-F238E27FC236}">
                  <a16:creationId xmlns:a16="http://schemas.microsoft.com/office/drawing/2014/main" xmlns="" id="{33641A77-B0A4-4EC6-B8A9-F7921810A6E7}"/>
                </a:ext>
              </a:extLst>
            </p:cNvPr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2F74566-3464-4EC9-B8BC-FB97A65CFE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3822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040013-C6F2-454A-A3C5-E9ED8C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38B52EE-9628-4168-88ED-EAC111A3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9743F2-7868-49B4-8203-C6161C0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2F4B0C-B23A-42CC-B17C-D0B32D9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B8472D1-16F7-4F97-A669-484ACB60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13525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C98461-E170-4921-AC54-C0DDDFC1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359A8B-E3C5-424E-9F53-E915FC090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5928750-57CE-4A59-8AAF-0B9CBAD7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1A318FE-D78C-43D3-9231-9D9F79E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796B50C-00BD-49A8-BFB9-E63CB92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C5DEBCD-3E18-4BCC-A0BC-6699A90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455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353AA6-50A3-4A57-895E-D7C3B192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F13AF75-49B1-462D-BF25-AB800539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256724-734F-40EA-8B22-0029631B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148DBFA-000B-436B-9274-55F9DA593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A142D89-1DA7-4F05-9952-5BEEF014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FF412CF-CB91-44E2-B455-1C795DB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C279B93-9838-42B8-A6F9-E71765C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10998AC-27F7-4767-8BC1-4A2975A5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93174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710B49-EC8B-4B89-9110-89E8F6C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477FC3A-CDB9-47D1-8B80-7706B92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69BF909-0456-49DD-A788-3C1D881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2B40490-07D4-4370-B942-1B396B3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84496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EEA6C6-F558-4B70-B517-7CF8F8D8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AA3E646-40FC-4138-952D-2157984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46CF801-F65F-47E1-ABB0-2B705060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06087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CD8680-1C66-4049-AE8E-5AD66462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D9A917C-9DB0-4E26-9EF2-20EDF89A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81FC01E-D2E2-44CB-8628-D4897B27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4C790EE-C53D-4DA6-90DB-3C74B89E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4AD3805-9A61-4B7B-9CFF-D42141BE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71092A7-0C30-4AB0-AD7E-C93A119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63232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714343-4D4D-4626-ADE7-A196F94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E05574A-5B02-4CF9-9389-E1B09BB4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74519AD-2F40-4E4B-877F-EA7BDF43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BFD8C5D-32E6-45FD-9803-096E549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676428E-F1B0-4A62-A264-5B2D3E6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A068B0D-7B6C-4BC1-919A-8C94FEF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51136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60E6227-B11D-4BBF-AEE5-F1C1F92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01D1F9B-FCE5-4139-BA87-1A8FCACF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5A5594C-9396-4163-94B7-50BCBA37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C4D272-A369-476D-ADBD-57B2087A9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4387F2-9D92-40DF-A388-7978E4E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22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png"/><Relationship Id="rId3" Type="http://schemas.openxmlformats.org/officeDocument/2006/relationships/tags" Target="../tags/tag22.xml"/><Relationship Id="rId7" Type="http://schemas.openxmlformats.org/officeDocument/2006/relationships/image" Target="../media/image26.png"/><Relationship Id="rId12" Type="http://schemas.openxmlformats.org/officeDocument/2006/relationships/image" Target="../media/image29.sv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24.xml"/><Relationship Id="rId10" Type="http://schemas.openxmlformats.org/officeDocument/2006/relationships/image" Target="../media/image27.svg"/><Relationship Id="rId4" Type="http://schemas.openxmlformats.org/officeDocument/2006/relationships/tags" Target="../tags/tag23.xml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4.xml"/><Relationship Id="rId7" Type="http://schemas.openxmlformats.org/officeDocument/2006/relationships/image" Target="../media/image5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" descr="14">
            <a:extLst>
              <a:ext uri="{FF2B5EF4-FFF2-40B4-BE49-F238E27FC236}">
                <a16:creationId xmlns:a16="http://schemas.microsoft.com/office/drawing/2014/main" xmlns="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4296" y="-68331"/>
            <a:ext cx="7306572" cy="6983480"/>
          </a:xfrm>
          <a:prstGeom prst="rect">
            <a:avLst/>
          </a:prstGeom>
        </p:spPr>
      </p:pic>
      <p:pic>
        <p:nvPicPr>
          <p:cNvPr id="15" name="14" descr="15">
            <a:extLst>
              <a:ext uri="{FF2B5EF4-FFF2-40B4-BE49-F238E27FC236}">
                <a16:creationId xmlns:a16="http://schemas.microsoft.com/office/drawing/2014/main" xmlns="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15" descr="16">
            <a:extLst>
              <a:ext uri="{FF2B5EF4-FFF2-40B4-BE49-F238E27FC236}">
                <a16:creationId xmlns:a16="http://schemas.microsoft.com/office/drawing/2014/main" xmlns="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16" descr="17">
            <a:extLst>
              <a:ext uri="{FF2B5EF4-FFF2-40B4-BE49-F238E27FC236}">
                <a16:creationId xmlns:a16="http://schemas.microsoft.com/office/drawing/2014/main" xmlns="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22">
            <a:extLst>
              <a:ext uri="{FF2B5EF4-FFF2-40B4-BE49-F238E27FC236}">
                <a16:creationId xmlns:a16="http://schemas.microsoft.com/office/drawing/2014/main" xmlns="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38" t="2593"/>
          <a:stretch/>
        </p:blipFill>
        <p:spPr>
          <a:xfrm>
            <a:off x="9663673" y="4440690"/>
            <a:ext cx="2712009" cy="2404083"/>
          </a:xfrm>
          <a:prstGeom prst="rect">
            <a:avLst/>
          </a:prstGeom>
        </p:spPr>
      </p:pic>
      <p:pic>
        <p:nvPicPr>
          <p:cNvPr id="25" name="24">
            <a:extLst>
              <a:ext uri="{FF2B5EF4-FFF2-40B4-BE49-F238E27FC236}">
                <a16:creationId xmlns:a16="http://schemas.microsoft.com/office/drawing/2014/main" xmlns="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10" descr="18">
            <a:extLst>
              <a:ext uri="{FF2B5EF4-FFF2-40B4-BE49-F238E27FC236}">
                <a16:creationId xmlns:a16="http://schemas.microsoft.com/office/drawing/2014/main" xmlns="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21323" y="1400175"/>
            <a:ext cx="7199027" cy="3168042"/>
          </a:xfrm>
          <a:prstGeom prst="rect">
            <a:avLst/>
          </a:prstGeom>
        </p:spPr>
      </p:pic>
      <p:sp>
        <p:nvSpPr>
          <p:cNvPr id="19" name="18">
            <a:extLst>
              <a:ext uri="{FF2B5EF4-FFF2-40B4-BE49-F238E27FC236}">
                <a16:creationId xmlns:a16="http://schemas.microsoft.com/office/drawing/2014/main" xmlns="" id="{5C12525E-CC08-4BFD-978E-3D462A4C5B62}"/>
              </a:ext>
            </a:extLst>
          </p:cNvPr>
          <p:cNvSpPr txBox="1"/>
          <p:nvPr/>
        </p:nvSpPr>
        <p:spPr>
          <a:xfrm>
            <a:off x="3300395" y="1706923"/>
            <a:ext cx="704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400" b="1" dirty="0" smtClean="0"/>
              <a:t>НОВЫЙ КОРОНАВИРУС</a:t>
            </a:r>
          </a:p>
          <a:p>
            <a:pPr algn="ctr"/>
            <a:endParaRPr lang="ru-RU" altLang="zh-CN" sz="3600" b="1" dirty="0"/>
          </a:p>
          <a:p>
            <a:pPr algn="ctr"/>
            <a:r>
              <a:rPr lang="ru-RU" altLang="zh-CN" sz="4000" b="1" dirty="0" smtClean="0">
                <a:solidFill>
                  <a:srgbClr val="3A8B9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Профилактика </a:t>
            </a:r>
            <a:r>
              <a:rPr lang="ru-RU" altLang="zh-CN" sz="4000" b="1" dirty="0">
                <a:solidFill>
                  <a:srgbClr val="3A8B9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инфекционной пневмонии</a:t>
            </a:r>
            <a:endParaRPr lang="zh-CN" altLang="en-US" sz="4000" b="1" dirty="0">
              <a:solidFill>
                <a:srgbClr val="3A8B9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37852" y="4846603"/>
            <a:ext cx="4965965" cy="481382"/>
            <a:chOff x="4191909" y="4899372"/>
            <a:chExt cx="4965965" cy="481382"/>
          </a:xfrm>
        </p:grpSpPr>
        <p:sp>
          <p:nvSpPr>
            <p:cNvPr id="30" name="29">
              <a:extLst>
                <a:ext uri="{FF2B5EF4-FFF2-40B4-BE49-F238E27FC236}">
                  <a16:creationId xmlns:a16="http://schemas.microsoft.com/office/drawing/2014/main" xmlns="" id="{0E9D4C04-2AA0-4810-B28E-F1FD26E6F93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27">
              <a:extLst>
                <a:ext uri="{FF2B5EF4-FFF2-40B4-BE49-F238E27FC236}">
                  <a16:creationId xmlns:a16="http://schemas.microsoft.com/office/drawing/2014/main" xmlns="" id="{9BDEEC85-C1FF-4A61-B39A-D68B4719E35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28">
              <a:extLst>
                <a:ext uri="{FF2B5EF4-FFF2-40B4-BE49-F238E27FC236}">
                  <a16:creationId xmlns:a16="http://schemas.microsoft.com/office/drawing/2014/main" xmlns="" id="{83E5635A-CDEB-4BC3-8C32-F75109180ED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01716" y="4955397"/>
              <a:ext cx="3318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Обучающая презентация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2655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случая вспышки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51518" y="2340040"/>
            <a:ext cx="55145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Люди </a:t>
            </a:r>
            <a:r>
              <a:rPr lang="ru-RU" dirty="0"/>
              <a:t>всех возрастов рискуют заразиться вирусом. В заявлении комиссии по здравоохранению Ухани говорится, что возраст 60 самых последних случаев составляет от 15 до 88 лет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Однако, как и в случае большинства других вирусных респираторных заболеваний, </a:t>
            </a:r>
            <a:r>
              <a:rPr lang="ru-RU" b="1" dirty="0">
                <a:solidFill>
                  <a:srgbClr val="FF0000"/>
                </a:solidFill>
              </a:rPr>
              <a:t>дети и люди старше 65 лет</a:t>
            </a:r>
            <a:r>
              <a:rPr lang="ru-RU" dirty="0"/>
              <a:t>, люди с ослабленной иммунной системой - в зоне риска тяжёлого течения заболевания.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9BA36E55-07D6-4531-91F0-E18FE4B6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518" y="1481859"/>
            <a:ext cx="39172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r>
              <a:rPr lang="ru-RU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В ГРУППЕ РИСКА?</a:t>
            </a:r>
            <a:endParaRPr lang="zh-CN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92" y="1462586"/>
            <a:ext cx="3060535" cy="4894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068" y="1327060"/>
            <a:ext cx="3006932" cy="54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30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xmlns="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xmlns="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xmlns="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xmlns="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6840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xmlns="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xmlns="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124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0</a:t>
            </a:r>
            <a:r>
              <a:rPr lang="ru-RU" altLang="zh-CN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4</a:t>
            </a:r>
            <a:endParaRPr lang="en-US" altLang="zh-CN" sz="4400" b="1" dirty="0">
              <a:solidFill>
                <a:srgbClr val="3A8B9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8137" y="2685527"/>
            <a:ext cx="7589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>
                <a:latin typeface="+mj-lt"/>
              </a:rPr>
              <a:t>КАК ПРЕДОТВРАТИТЬ НОВЫЕ КОРОНАВИРУСНЫЕ ИНФЕКЦИИ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28973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5048034" y="4371824"/>
            <a:ext cx="6896318" cy="225757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F3B4C7F7-9BBE-4D75-9FA4-2EE63AD0A0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3407" y="3332501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xmlns="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xmlns="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>
            <a:extLst>
              <a:ext uri="{FF2B5EF4-FFF2-40B4-BE49-F238E27FC236}">
                <a16:creationId xmlns:a16="http://schemas.microsoft.com/office/drawing/2014/main" xmlns="" id="{E5DEE262-48E0-4527-88E1-1A5D9489B334}"/>
              </a:ext>
            </a:extLst>
          </p:cNvPr>
          <p:cNvCxnSpPr/>
          <p:nvPr/>
        </p:nvCxnSpPr>
        <p:spPr>
          <a:xfrm flipV="1">
            <a:off x="5124145" y="1440870"/>
            <a:ext cx="1103084" cy="40068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>
            <a:extLst>
              <a:ext uri="{FF2B5EF4-FFF2-40B4-BE49-F238E27FC236}">
                <a16:creationId xmlns:a16="http://schemas.microsoft.com/office/drawing/2014/main" xmlns="" id="{5C090E5D-BFFC-4FD5-B766-DD20421F5FE7}"/>
              </a:ext>
            </a:extLst>
          </p:cNvPr>
          <p:cNvCxnSpPr/>
          <p:nvPr/>
        </p:nvCxnSpPr>
        <p:spPr>
          <a:xfrm>
            <a:off x="5158128" y="3133905"/>
            <a:ext cx="1133643" cy="44586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>
            <a:extLst>
              <a:ext uri="{FF2B5EF4-FFF2-40B4-BE49-F238E27FC236}">
                <a16:creationId xmlns:a16="http://schemas.microsoft.com/office/drawing/2014/main" xmlns="" id="{0EE0E9C3-6C6F-4E77-8269-E2A2E794C362}"/>
              </a:ext>
            </a:extLst>
          </p:cNvPr>
          <p:cNvCxnSpPr/>
          <p:nvPr/>
        </p:nvCxnSpPr>
        <p:spPr>
          <a:xfrm>
            <a:off x="5048034" y="2733711"/>
            <a:ext cx="1243737" cy="23541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>
            <a:extLst>
              <a:ext uri="{FF2B5EF4-FFF2-40B4-BE49-F238E27FC236}">
                <a16:creationId xmlns:a16="http://schemas.microsoft.com/office/drawing/2014/main" xmlns="" id="{C5D7FCA1-428A-44E3-BE23-7F0FB1C772EC}"/>
              </a:ext>
            </a:extLst>
          </p:cNvPr>
          <p:cNvCxnSpPr/>
          <p:nvPr/>
        </p:nvCxnSpPr>
        <p:spPr>
          <a:xfrm flipV="1">
            <a:off x="5048034" y="2350843"/>
            <a:ext cx="1204913" cy="19173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2">
            <a:extLst>
              <a:ext uri="{FF2B5EF4-FFF2-40B4-BE49-F238E27FC236}">
                <a16:creationId xmlns:a16="http://schemas.microsoft.com/office/drawing/2014/main" xmlns="" id="{D73D7607-67DC-46C0-B452-D25CA173F5A5}"/>
              </a:ext>
            </a:extLst>
          </p:cNvPr>
          <p:cNvGrpSpPr>
            <a:grpSpLocks noChangeAspect="1"/>
          </p:cNvGrpSpPr>
          <p:nvPr/>
        </p:nvGrpSpPr>
        <p:grpSpPr>
          <a:xfrm>
            <a:off x="2698632" y="1438302"/>
            <a:ext cx="2211705" cy="1739265"/>
            <a:chOff x="626801" y="2632167"/>
            <a:chExt cx="2664802" cy="2095304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420AF92B-A491-4B16-974B-51CA04886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12418FD1-04F4-499D-BF21-133E6EF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F6F89AD1-189E-48BC-BB8E-F799DE03C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F9E0475C-B53A-4CBA-BF9E-51330979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5986" y="1221897"/>
            <a:ext cx="48783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Повысить осведомленность о здоровье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54">
            <a:extLst>
              <a:ext uri="{FF2B5EF4-FFF2-40B4-BE49-F238E27FC236}">
                <a16:creationId xmlns:a16="http://schemas.microsoft.com/office/drawing/2014/main" xmlns="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7882" y="1166412"/>
            <a:ext cx="517451" cy="517451"/>
          </a:xfrm>
          <a:prstGeom prst="rect">
            <a:avLst/>
          </a:prstGeom>
        </p:spPr>
      </p:pic>
      <p:pic>
        <p:nvPicPr>
          <p:cNvPr id="58" name="57">
            <a:extLst>
              <a:ext uri="{FF2B5EF4-FFF2-40B4-BE49-F238E27FC236}">
                <a16:creationId xmlns:a16="http://schemas.microsoft.com/office/drawing/2014/main" xmlns="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2947" y="1930255"/>
            <a:ext cx="813038" cy="618280"/>
          </a:xfrm>
          <a:prstGeom prst="rect">
            <a:avLst/>
          </a:prstGeom>
        </p:spPr>
      </p:pic>
      <p:pic>
        <p:nvPicPr>
          <p:cNvPr id="62" name="61">
            <a:extLst>
              <a:ext uri="{FF2B5EF4-FFF2-40B4-BE49-F238E27FC236}">
                <a16:creationId xmlns:a16="http://schemas.microsoft.com/office/drawing/2014/main" xmlns="" id="{50C2F38B-EA98-4C71-9BED-A907AF0B1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87882" y="2635069"/>
            <a:ext cx="618280" cy="618280"/>
          </a:xfrm>
          <a:prstGeom prst="rect">
            <a:avLst/>
          </a:prstGeom>
        </p:spPr>
      </p:pic>
      <p:pic>
        <p:nvPicPr>
          <p:cNvPr id="65" name="64">
            <a:extLst>
              <a:ext uri="{FF2B5EF4-FFF2-40B4-BE49-F238E27FC236}">
                <a16:creationId xmlns:a16="http://schemas.microsoft.com/office/drawing/2014/main" xmlns="" id="{4B12C268-9B15-4560-BB2D-C258439362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19" b="-1"/>
          <a:stretch/>
        </p:blipFill>
        <p:spPr>
          <a:xfrm>
            <a:off x="0" y="2774438"/>
            <a:ext cx="5203195" cy="4083562"/>
          </a:xfrm>
          <a:prstGeom prst="rect">
            <a:avLst/>
          </a:prstGeom>
        </p:spPr>
      </p:pic>
      <p:sp>
        <p:nvSpPr>
          <p:cNvPr id="25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5985" y="1977846"/>
            <a:ext cx="4391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физических упражнений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65985" y="2733795"/>
            <a:ext cx="2458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Регулярный сон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">
            <a:extLst>
              <a:ext uri="{FF2B5EF4-FFF2-40B4-BE49-F238E27FC236}">
                <a16:creationId xmlns:a16="http://schemas.microsoft.com/office/drawing/2014/main" xmlns="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65985" y="3489745"/>
            <a:ext cx="3804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Улучшить аутоиммунитет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0607" y="4455996"/>
            <a:ext cx="5924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Есть ли вакцина для нового коронавируса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0607" y="5161876"/>
            <a:ext cx="5006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настоящее время такой вакцины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нет.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 ряде стран и в России,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 научных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организациях Роспотребнадзора, начаты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её разработки.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251229" y="4924374"/>
            <a:ext cx="1520795" cy="1527346"/>
            <a:chOff x="10532148" y="5001644"/>
            <a:chExt cx="1298313" cy="1303906"/>
          </a:xfrm>
        </p:grpSpPr>
        <p:sp>
          <p:nvSpPr>
            <p:cNvPr id="31" name="circle"/>
            <p:cNvSpPr>
              <a:spLocks noChangeArrowheads="1"/>
            </p:cNvSpPr>
            <p:nvPr/>
          </p:nvSpPr>
          <p:spPr bwMode="auto">
            <a:xfrm>
              <a:off x="10532148" y="5001644"/>
              <a:ext cx="1298313" cy="1298313"/>
            </a:xfrm>
            <a:prstGeom prst="ellipse">
              <a:avLst/>
            </a:prstGeom>
            <a:solidFill>
              <a:srgbClr val="CFEC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790" r="16350" b="11986"/>
            <a:stretch/>
          </p:blipFill>
          <p:spPr>
            <a:xfrm flipH="1">
              <a:off x="10801348" y="5078781"/>
              <a:ext cx="838201" cy="1226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57512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">
            <a:extLst>
              <a:ext uri="{FF2B5EF4-FFF2-40B4-BE49-F238E27FC236}">
                <a16:creationId xmlns:a16="http://schemas.microsoft.com/office/drawing/2014/main" xmlns="" id="{320BCED7-F13B-418A-9FE9-59812C7947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02042"/>
            <a:ext cx="5867721" cy="3612576"/>
          </a:xfrm>
          <a:prstGeom prst="rect">
            <a:avLst/>
          </a:prstGeom>
        </p:spPr>
      </p:pic>
      <p:grpSp>
        <p:nvGrpSpPr>
          <p:cNvPr id="8" name="7">
            <a:extLst>
              <a:ext uri="{FF2B5EF4-FFF2-40B4-BE49-F238E27FC236}">
                <a16:creationId xmlns:a16="http://schemas.microsoft.com/office/drawing/2014/main" xmlns="" id="{759365CB-A7C7-43E9-828A-FB05E5070626}"/>
              </a:ext>
            </a:extLst>
          </p:cNvPr>
          <p:cNvGrpSpPr/>
          <p:nvPr/>
        </p:nvGrpSpPr>
        <p:grpSpPr>
          <a:xfrm>
            <a:off x="619619" y="1051218"/>
            <a:ext cx="837853" cy="836457"/>
            <a:chOff x="2065866" y="2013358"/>
            <a:chExt cx="1515535" cy="1513009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xmlns="" id="{8F538034-A879-476A-B034-7882E3A0433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9">
              <a:extLst>
                <a:ext uri="{FF2B5EF4-FFF2-40B4-BE49-F238E27FC236}">
                  <a16:creationId xmlns:a16="http://schemas.microsoft.com/office/drawing/2014/main" xmlns="" id="{D5D1BF7D-92E1-4524-BE42-7A358D5C9857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6903" y="1736131"/>
            <a:ext cx="55750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Самое важное, что можно сделать, чтобы защитить </a:t>
            </a:r>
            <a:r>
              <a:rPr lang="ru-RU" dirty="0" smtClean="0"/>
              <a:t>себя </a:t>
            </a:r>
            <a:r>
              <a:rPr lang="ru-RU" dirty="0"/>
              <a:t>— это поддерживать чистоту рук и поверхностей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Держите руки в чистоте, часто мойте их водой с мылом или используйте дезинфицирующее средство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</a:t>
            </a:r>
            <a:r>
              <a:rPr lang="ru-RU" dirty="0" smtClean="0"/>
              <a:t>е касайтесь </a:t>
            </a:r>
            <a:r>
              <a:rPr lang="ru-RU" dirty="0"/>
              <a:t>рта, носа или глаз немытыми руками </a:t>
            </a:r>
            <a:r>
              <a:rPr lang="ru-RU" dirty="0" smtClean="0"/>
              <a:t>(такие </a:t>
            </a:r>
            <a:r>
              <a:rPr lang="ru-RU" dirty="0"/>
              <a:t>прикосновения неосознанно свершаются нами в среднем 15 раз в час</a:t>
            </a:r>
            <a:r>
              <a:rPr lang="ru-RU" dirty="0" smtClean="0"/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Носите с собой дезинфицирующее средство для рук, чтобы в любой обстановке вы могли очистить </a:t>
            </a:r>
            <a:r>
              <a:rPr lang="ru-RU" dirty="0" smtClean="0"/>
              <a:t>руки.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076" y="1256514"/>
            <a:ext cx="556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 panose="020B0604020202020204" pitchFamily="34" charset="0"/>
              </a:rPr>
              <a:t>ПРАВИЛО 1. ЧАСТО МОЙТЕ РУКИ С МЫЛОМ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082956" y="1887675"/>
            <a:ext cx="414086" cy="528356"/>
            <a:chOff x="6082956" y="1887675"/>
            <a:chExt cx="414086" cy="528356"/>
          </a:xfrm>
        </p:grpSpPr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5102" y="5896392"/>
            <a:ext cx="5811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ВСЕГДА МОЙТЕ РУКИ ПЕРЕД ЕДОЙ!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082956" y="2935658"/>
            <a:ext cx="414086" cy="528356"/>
            <a:chOff x="6082956" y="1887675"/>
            <a:chExt cx="414086" cy="528356"/>
          </a:xfrm>
        </p:grpSpPr>
        <p:sp>
          <p:nvSpPr>
            <p:cNvPr id="26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082956" y="4118920"/>
            <a:ext cx="414086" cy="528356"/>
            <a:chOff x="6082956" y="1887675"/>
            <a:chExt cx="414086" cy="528356"/>
          </a:xfrm>
        </p:grpSpPr>
        <p:sp>
          <p:nvSpPr>
            <p:cNvPr id="29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82956" y="5302183"/>
            <a:ext cx="414086" cy="528356"/>
            <a:chOff x="6082956" y="1887675"/>
            <a:chExt cx="414086" cy="528356"/>
          </a:xfrm>
        </p:grpSpPr>
        <p:sp>
          <p:nvSpPr>
            <p:cNvPr id="32" name="blood drop piece"/>
            <p:cNvSpPr>
              <a:spLocks/>
            </p:cNvSpPr>
            <p:nvPr/>
          </p:nvSpPr>
          <p:spPr bwMode="auto">
            <a:xfrm>
              <a:off x="6082956" y="1887675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blood drop piece"/>
            <p:cNvSpPr>
              <a:spLocks/>
            </p:cNvSpPr>
            <p:nvPr/>
          </p:nvSpPr>
          <p:spPr bwMode="auto">
            <a:xfrm>
              <a:off x="6164671" y="2142743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55498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6403" y="3358021"/>
            <a:ext cx="1463682" cy="2148387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736877" y="2542552"/>
            <a:ext cx="1704340" cy="1575316"/>
            <a:chOff x="3605365" y="2266329"/>
            <a:chExt cx="2047342" cy="1892352"/>
          </a:xfrm>
        </p:grpSpPr>
        <p:sp>
          <p:nvSpPr>
            <p:cNvPr id="17" name="Овал 16"/>
            <p:cNvSpPr/>
            <p:nvPr/>
          </p:nvSpPr>
          <p:spPr>
            <a:xfrm>
              <a:off x="3605365" y="2266329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4">
              <a:extLst>
                <a:ext uri="{FF2B5EF4-FFF2-40B4-BE49-F238E27FC236}">
                  <a16:creationId xmlns:a16="http://schemas.microsoft.com/office/drawing/2014/main" xmlns="" id="{A50CD04B-6D01-469B-888F-B7771777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5365" y="2658564"/>
              <a:ext cx="2047342" cy="1152256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102635" y="1728448"/>
            <a:ext cx="1653883" cy="1575316"/>
            <a:chOff x="5562753" y="1433604"/>
            <a:chExt cx="1986731" cy="1892352"/>
          </a:xfrm>
        </p:grpSpPr>
        <p:sp>
          <p:nvSpPr>
            <p:cNvPr id="22" name="Овал 21"/>
            <p:cNvSpPr/>
            <p:nvPr/>
          </p:nvSpPr>
          <p:spPr>
            <a:xfrm>
              <a:off x="5562753" y="1433604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7">
              <a:extLst>
                <a:ext uri="{FF2B5EF4-FFF2-40B4-BE49-F238E27FC236}">
                  <a16:creationId xmlns:a16="http://schemas.microsoft.com/office/drawing/2014/main" xmlns="" id="{21097CED-AE07-4292-BD36-92E47C81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52707" y="1767643"/>
              <a:ext cx="1896777" cy="115406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340657" y="2542552"/>
            <a:ext cx="1634620" cy="1575316"/>
            <a:chOff x="7519153" y="2192626"/>
            <a:chExt cx="1963591" cy="1892352"/>
          </a:xfrm>
        </p:grpSpPr>
        <p:sp>
          <p:nvSpPr>
            <p:cNvPr id="21" name="Овал 20"/>
            <p:cNvSpPr/>
            <p:nvPr/>
          </p:nvSpPr>
          <p:spPr>
            <a:xfrm>
              <a:off x="7519153" y="2192626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10">
              <a:extLst>
                <a:ext uri="{FF2B5EF4-FFF2-40B4-BE49-F238E27FC236}">
                  <a16:creationId xmlns:a16="http://schemas.microsoft.com/office/drawing/2014/main" xmlns="" id="{618B8155-27B3-44B4-9547-17A0ABBB7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96428" y="2589909"/>
              <a:ext cx="1786316" cy="1495069"/>
            </a:xfrm>
            <a:prstGeom prst="rect">
              <a:avLst/>
            </a:prstGeom>
          </p:spPr>
        </p:pic>
      </p:grpSp>
      <p:sp>
        <p:nvSpPr>
          <p:cNvPr id="1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88155" y="1068151"/>
            <a:ext cx="511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42424"/>
                </a:solidFill>
                <a:latin typeface="arial" panose="020B0604020202020204" pitchFamily="34" charset="0"/>
              </a:rPr>
              <a:t>НАУЧИТЕ ДЕТЕЙ ПРАВИЛЬНО МЫТЬ РУКИ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057307" y="5250254"/>
            <a:ext cx="1729350" cy="1575316"/>
            <a:chOff x="3485990" y="4319180"/>
            <a:chExt cx="2077386" cy="1892352"/>
          </a:xfrm>
        </p:grpSpPr>
        <p:sp>
          <p:nvSpPr>
            <p:cNvPr id="20" name="Овал 19"/>
            <p:cNvSpPr/>
            <p:nvPr/>
          </p:nvSpPr>
          <p:spPr>
            <a:xfrm>
              <a:off x="3556775" y="4319180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4">
              <a:extLst>
                <a:ext uri="{FF2B5EF4-FFF2-40B4-BE49-F238E27FC236}">
                  <a16:creationId xmlns:a16="http://schemas.microsoft.com/office/drawing/2014/main" xmlns="" id="{BFD8DD65-FF9B-4F48-A72E-F00358308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85990" y="4319180"/>
              <a:ext cx="2077386" cy="174797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824311" y="4537933"/>
            <a:ext cx="1578328" cy="1575316"/>
            <a:chOff x="5562753" y="4956606"/>
            <a:chExt cx="1895970" cy="1892352"/>
          </a:xfrm>
        </p:grpSpPr>
        <p:sp>
          <p:nvSpPr>
            <p:cNvPr id="19" name="Овал 18"/>
            <p:cNvSpPr/>
            <p:nvPr/>
          </p:nvSpPr>
          <p:spPr>
            <a:xfrm>
              <a:off x="5562753" y="4956606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5">
              <a:extLst>
                <a:ext uri="{FF2B5EF4-FFF2-40B4-BE49-F238E27FC236}">
                  <a16:creationId xmlns:a16="http://schemas.microsoft.com/office/drawing/2014/main" xmlns="" id="{3E9377CF-837C-48E4-B451-526CF1B80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76825" y="4956606"/>
              <a:ext cx="1881898" cy="1665025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346477" y="4536865"/>
            <a:ext cx="1575316" cy="1636834"/>
            <a:chOff x="7568731" y="4319180"/>
            <a:chExt cx="1892352" cy="1966251"/>
          </a:xfrm>
        </p:grpSpPr>
        <p:sp>
          <p:nvSpPr>
            <p:cNvPr id="18" name="Овал 17"/>
            <p:cNvSpPr/>
            <p:nvPr/>
          </p:nvSpPr>
          <p:spPr>
            <a:xfrm>
              <a:off x="7568731" y="4319180"/>
              <a:ext cx="1892352" cy="1892352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10">
              <a:extLst>
                <a:ext uri="{FF2B5EF4-FFF2-40B4-BE49-F238E27FC236}">
                  <a16:creationId xmlns:a16="http://schemas.microsoft.com/office/drawing/2014/main" xmlns="" id="{D769C8DF-9E4A-42DA-8C01-AC27BF5D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96429" y="4426017"/>
              <a:ext cx="1464164" cy="1859414"/>
            </a:xfrm>
            <a:prstGeom prst="rect">
              <a:avLst/>
            </a:prstGeom>
          </p:spPr>
        </p:pic>
      </p:grpSp>
      <p:sp>
        <p:nvSpPr>
          <p:cNvPr id="29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86" y="1470625"/>
            <a:ext cx="2811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zh-CN" dirty="0" smtClean="0">
                <a:cs typeface="Arial" panose="020B0604020202020204" pitchFamily="34" charset="0"/>
              </a:rPr>
              <a:t>Руки трутся ладонями </a:t>
            </a:r>
          </a:p>
        </p:txBody>
      </p:sp>
      <p:sp>
        <p:nvSpPr>
          <p:cNvPr id="30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95" y="2474004"/>
            <a:ext cx="3105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zh-CN" dirty="0" smtClean="0">
                <a:cs typeface="Arial" panose="020B0604020202020204" pitchFamily="34" charset="0"/>
              </a:rPr>
              <a:t>Все 10 пальцев протираются друг об друга</a:t>
            </a:r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356" y="3461014"/>
            <a:ext cx="3595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dirty="0" smtClean="0">
                <a:cs typeface="Arial" panose="020B0604020202020204" pitchFamily="34" charset="0"/>
              </a:rPr>
              <a:t>Согнутыми пальцами протирается рука, затем меняется рука.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426" y="1497659"/>
            <a:ext cx="37971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dirty="0">
                <a:cs typeface="Arial" panose="020B0604020202020204" pitchFamily="34" charset="0"/>
              </a:rPr>
              <a:t>Ладони рук </a:t>
            </a:r>
            <a:r>
              <a:rPr lang="ru-RU" altLang="zh-CN" dirty="0" smtClean="0">
                <a:cs typeface="Arial" panose="020B0604020202020204" pitchFamily="34" charset="0"/>
              </a:rPr>
              <a:t>сложены, </a:t>
            </a:r>
            <a:r>
              <a:rPr lang="ru-RU" altLang="zh-CN" dirty="0">
                <a:cs typeface="Arial" panose="020B0604020202020204" pitchFamily="34" charset="0"/>
              </a:rPr>
              <a:t>пальцы скрещены, пальцы потираются о тыльную сторону рук, положения рук меняются местами.</a:t>
            </a:r>
            <a:endParaRPr lang="ru-RU" altLang="zh-CN" dirty="0" smtClean="0">
              <a:cs typeface="Arial" panose="020B0604020202020204" pitchFamily="34" charset="0"/>
            </a:endParaRPr>
          </a:p>
        </p:txBody>
      </p:sp>
      <p:sp>
        <p:nvSpPr>
          <p:cNvPr id="33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6865" y="5238745"/>
            <a:ext cx="34986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dirty="0" smtClean="0">
                <a:cs typeface="Arial" panose="020B0604020202020204" pitchFamily="34" charset="0"/>
              </a:rPr>
              <a:t>Потрите </a:t>
            </a:r>
            <a:r>
              <a:rPr lang="ru-RU" altLang="zh-CN" dirty="0">
                <a:cs typeface="Arial" panose="020B0604020202020204" pitchFamily="34" charset="0"/>
              </a:rPr>
              <a:t>большой палец на </a:t>
            </a:r>
            <a:r>
              <a:rPr lang="ru-RU" altLang="zh-CN" dirty="0" smtClean="0">
                <a:cs typeface="Arial" panose="020B0604020202020204" pitchFamily="34" charset="0"/>
              </a:rPr>
              <a:t>другой, затем меняется  рука</a:t>
            </a:r>
          </a:p>
        </p:txBody>
      </p:sp>
      <p:sp>
        <p:nvSpPr>
          <p:cNvPr id="34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92" y="4526353"/>
            <a:ext cx="28901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zh-CN" dirty="0" smtClean="0">
                <a:cs typeface="Arial" panose="020B0604020202020204" pitchFamily="34" charset="0"/>
              </a:rPr>
              <a:t>Потрите запястье одной </a:t>
            </a:r>
            <a:r>
              <a:rPr lang="ru-RU" altLang="zh-CN" dirty="0">
                <a:cs typeface="Arial" panose="020B0604020202020204" pitchFamily="34" charset="0"/>
              </a:rPr>
              <a:t>рукой, затем поменяйте местами</a:t>
            </a:r>
            <a:endParaRPr lang="ru-RU" altLang="zh-CN" dirty="0" smtClean="0">
              <a:cs typeface="Arial" panose="020B0604020202020204" pitchFamily="34" charset="0"/>
            </a:endParaRP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>
            <a:off x="304800" y="1867553"/>
            <a:ext cx="4811433" cy="209265"/>
          </a:xfrm>
          <a:prstGeom prst="bentConnector3">
            <a:avLst>
              <a:gd name="adj1" fmla="val 55147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304800" y="3192239"/>
            <a:ext cx="3147981" cy="507604"/>
          </a:xfrm>
          <a:prstGeom prst="bentConnector3">
            <a:avLst>
              <a:gd name="adj1" fmla="val 8449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304800" y="5452313"/>
            <a:ext cx="3183355" cy="377335"/>
          </a:xfrm>
          <a:prstGeom prst="bentConnector3">
            <a:avLst>
              <a:gd name="adj1" fmla="val 81118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0800000" flipV="1">
            <a:off x="8312193" y="2789608"/>
            <a:ext cx="3628451" cy="408885"/>
          </a:xfrm>
          <a:prstGeom prst="bentConnector3">
            <a:avLst>
              <a:gd name="adj1" fmla="val 9016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0800000" flipV="1">
            <a:off x="8308426" y="4490441"/>
            <a:ext cx="3628451" cy="408885"/>
          </a:xfrm>
          <a:prstGeom prst="bentConnector3">
            <a:avLst>
              <a:gd name="adj1" fmla="val 90164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10800000" flipV="1">
            <a:off x="6536620" y="6003426"/>
            <a:ext cx="5647786" cy="515603"/>
          </a:xfrm>
          <a:prstGeom prst="bentConnector3">
            <a:avLst>
              <a:gd name="adj1" fmla="val 65347"/>
            </a:avLst>
          </a:prstGeom>
          <a:ln w="19050">
            <a:solidFill>
              <a:srgbClr val="3E95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80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488172" y="1468949"/>
            <a:ext cx="6316165" cy="3826951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xmlns="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93" y="5579139"/>
            <a:ext cx="9018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dirty="0" smtClean="0">
                <a:cs typeface="Arial" panose="020B0604020202020204" pitchFamily="34" charset="0"/>
              </a:rPr>
              <a:t>Обращайте </a:t>
            </a:r>
            <a:r>
              <a:rPr lang="ru-RU" altLang="zh-CN" sz="2000" dirty="0">
                <a:cs typeface="Arial" panose="020B0604020202020204" pitchFamily="34" charset="0"/>
              </a:rPr>
              <a:t>внимание на поддержание циркуляции воздуха в помещении и старайтесь избегать закрытых общественных </a:t>
            </a:r>
            <a:r>
              <a:rPr lang="ru-RU" altLang="zh-CN" sz="2000" dirty="0" smtClean="0">
                <a:cs typeface="Arial" panose="020B0604020202020204" pitchFamily="34" charset="0"/>
              </a:rPr>
              <a:t>и </a:t>
            </a:r>
            <a:r>
              <a:rPr lang="ru-RU" altLang="zh-CN" sz="2000" dirty="0">
                <a:cs typeface="Arial" panose="020B0604020202020204" pitchFamily="34" charset="0"/>
              </a:rPr>
              <a:t>густонаселенных мест. </a:t>
            </a:r>
            <a:endParaRPr lang="ru-RU" altLang="zh-CN" sz="2000" dirty="0" smtClean="0"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88172" y="5579139"/>
            <a:ext cx="19050" cy="707886"/>
          </a:xfrm>
          <a:prstGeom prst="line">
            <a:avLst/>
          </a:prstGeom>
          <a:ln w="76200">
            <a:solidFill>
              <a:srgbClr val="3E95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7434" y="1468949"/>
            <a:ext cx="6067430" cy="433342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94088" y="1728038"/>
            <a:ext cx="6104332" cy="3200876"/>
            <a:chOff x="594032" y="1781986"/>
            <a:chExt cx="6104332" cy="320087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51182" y="1781986"/>
              <a:ext cx="6047182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Что можно сделать дома</a:t>
              </a:r>
              <a:r>
                <a:rPr lang="ru-RU" sz="2000" b="1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?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/>
              </a:r>
              <a:br>
                <a:rPr lang="ru-RU" sz="2000" dirty="0">
                  <a:solidFill>
                    <a:schemeClr val="bg1"/>
                  </a:solidFill>
                </a:rPr>
              </a:br>
              <a:r>
                <a:rPr lang="ru-RU" sz="2000" dirty="0" smtClean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Расскажите </a:t>
              </a:r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</a:rPr>
                <a:t>детям о профилактике коронавируса. </a:t>
              </a:r>
              <a:r>
                <a:rPr lang="ru-RU" dirty="0">
                  <a:solidFill>
                    <a:schemeClr val="bg1"/>
                  </a:solidFill>
                </a:rPr>
                <a:t/>
              </a:r>
              <a:br>
                <a:rPr lang="ru-RU" dirty="0">
                  <a:solidFill>
                    <a:schemeClr val="bg1"/>
                  </a:solidFill>
                </a:rPr>
              </a:br>
              <a:endParaRPr lang="ru-RU" dirty="0" smtClean="0">
                <a:solidFill>
                  <a:schemeClr val="bg1"/>
                </a:solidFill>
              </a:endParaRPr>
            </a:p>
            <a:p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Объясните, как  распространяются  микробы и почему </a:t>
              </a:r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</a:rPr>
                <a:t>важна </a:t>
              </a: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гигиена </a:t>
              </a:r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</a:rPr>
                <a:t>рук и </a:t>
              </a: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лица, уборка и проветривание помещения.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/>
              </a:r>
              <a:br>
                <a:rPr lang="ru-RU" dirty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Убедитесь</a:t>
              </a:r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</a:rPr>
                <a:t>, что у каждого в семье есть своё полотенце, напомните, что нельзя делиться зубными щётками и другими предметами личной гигиены</a:t>
              </a:r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.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594032" y="2543175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94032" y="310515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94032" y="4200525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92518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">
            <a:extLst>
              <a:ext uri="{FF2B5EF4-FFF2-40B4-BE49-F238E27FC236}">
                <a16:creationId xmlns:a16="http://schemas.microsoft.com/office/drawing/2014/main" xmlns="" id="{3F9FBC47-DF4B-4F3E-A065-EFFC7FBD3184}"/>
              </a:ext>
            </a:extLst>
          </p:cNvPr>
          <p:cNvGrpSpPr/>
          <p:nvPr/>
        </p:nvGrpSpPr>
        <p:grpSpPr>
          <a:xfrm>
            <a:off x="2433901" y="1113479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xmlns="" id="{3DFB66C2-6E22-4D55-BC01-7E835861285A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FC76FC2D-7911-4C54-9FE6-4C69A321A01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3962" y="1280299"/>
            <a:ext cx="8328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ПРАВИЛО </a:t>
            </a:r>
            <a:r>
              <a:rPr lang="ru-RU" b="1" dirty="0">
                <a:solidFill>
                  <a:srgbClr val="242424"/>
                </a:solidFill>
                <a:latin typeface="arial" panose="020B0604020202020204" pitchFamily="34" charset="0"/>
              </a:rPr>
              <a:t>2. СОБЛЮДАЙТЕ РАССТОЯНИЕ И ЭТИКЕТ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3931" y="1979194"/>
            <a:ext cx="77387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Вирусы передаются от больного человека к здоровому воздушно -капельным путем (при чихании, кашле), поэтому необходимо соблюдать расстояние не менее 1 метра от больных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Избегайте трогать руками глаза, нос или рот. Вирус гриппа и коронавирус распространяются этими путями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Надевайте маску или используйте другие подручные средства защиты, чтобы уменьшить риск заболевания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При кашле, чихании следует прикрывать рот и нос одноразовыми салфетками, которые после использования нужно выбрасывать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Избегая излишние поездки и посещения многолюдных мест, можно уменьшить риск заболевания.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1141" y="1422828"/>
            <a:ext cx="1301679" cy="536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59" y="1280299"/>
            <a:ext cx="1691791" cy="534615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193730" y="2162374"/>
            <a:ext cx="414086" cy="528356"/>
            <a:chOff x="5867721" y="1881833"/>
            <a:chExt cx="414086" cy="528356"/>
          </a:xfrm>
        </p:grpSpPr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93730" y="3024545"/>
            <a:ext cx="414086" cy="528356"/>
            <a:chOff x="5867721" y="1881833"/>
            <a:chExt cx="414086" cy="528356"/>
          </a:xfrm>
        </p:grpSpPr>
        <p:sp>
          <p:nvSpPr>
            <p:cNvPr id="17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93730" y="3886716"/>
            <a:ext cx="414086" cy="528356"/>
            <a:chOff x="5867721" y="1881833"/>
            <a:chExt cx="414086" cy="528356"/>
          </a:xfrm>
        </p:grpSpPr>
        <p:sp>
          <p:nvSpPr>
            <p:cNvPr id="20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93730" y="4748887"/>
            <a:ext cx="414086" cy="528356"/>
            <a:chOff x="5867721" y="1881833"/>
            <a:chExt cx="414086" cy="528356"/>
          </a:xfrm>
        </p:grpSpPr>
        <p:sp>
          <p:nvSpPr>
            <p:cNvPr id="23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193730" y="5611058"/>
            <a:ext cx="414086" cy="528356"/>
            <a:chOff x="5867721" y="1881833"/>
            <a:chExt cx="414086" cy="528356"/>
          </a:xfrm>
        </p:grpSpPr>
        <p:sp>
          <p:nvSpPr>
            <p:cNvPr id="26" name="blood drop piece"/>
            <p:cNvSpPr>
              <a:spLocks/>
            </p:cNvSpPr>
            <p:nvPr/>
          </p:nvSpPr>
          <p:spPr bwMode="auto">
            <a:xfrm>
              <a:off x="5867721" y="1881833"/>
              <a:ext cx="414086" cy="528356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blood drop piece"/>
            <p:cNvSpPr>
              <a:spLocks/>
            </p:cNvSpPr>
            <p:nvPr/>
          </p:nvSpPr>
          <p:spPr bwMode="auto">
            <a:xfrm>
              <a:off x="5949436" y="2136901"/>
              <a:ext cx="250655" cy="199682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04803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xmlns="" id="{F2A88A5F-867D-46DB-90CD-45B7D6C7C6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8"/>
          <a:stretch/>
        </p:blipFill>
        <p:spPr>
          <a:xfrm>
            <a:off x="0" y="1934443"/>
            <a:ext cx="5737053" cy="3711148"/>
          </a:xfrm>
          <a:prstGeom prst="rect">
            <a:avLst/>
          </a:prstGeom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87888" y="1279661"/>
            <a:ext cx="6448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Будьте особенно осторожны, когда находитесь в людных местах, аэропортах и других системах общественного транспорта. Максимально сократите прикосновения к находящимся в таких местах поверхностям и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предметам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endParaRPr lang="ru-RU" dirty="0" smtClean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Носите с собой одноразовые салфетки и всегда прикрывайте нос и рот, когда вы кашляете или чихаете,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обязательно утилизируйте их после использования.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4409" y="55052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Избегайте приветственных рукопожатий и поцелуев в щеку, пока эпидемиологическая ситуация не стабилизируется.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7887" y="3994763"/>
            <a:ext cx="6448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На работе регулярно очищайте поверхности и устройства, к которым вы прикасаетесь (клавиатура компьютера, панели оргтехники общего использования, экран смартфона, пульты, дверные ручки и поручни).</a:t>
            </a:r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533038" y="1413058"/>
            <a:ext cx="720000" cy="720000"/>
            <a:chOff x="4533038" y="1413058"/>
            <a:chExt cx="720000" cy="720000"/>
          </a:xfrm>
        </p:grpSpPr>
        <p:sp>
          <p:nvSpPr>
            <p:cNvPr id="10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Шеврон 34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533038" y="2785661"/>
            <a:ext cx="720000" cy="720000"/>
            <a:chOff x="4533038" y="1413058"/>
            <a:chExt cx="720000" cy="720000"/>
          </a:xfrm>
        </p:grpSpPr>
        <p:sp>
          <p:nvSpPr>
            <p:cNvPr id="38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Шеврон 38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533038" y="4215626"/>
            <a:ext cx="720000" cy="720000"/>
            <a:chOff x="4533038" y="1413058"/>
            <a:chExt cx="720000" cy="720000"/>
          </a:xfrm>
        </p:grpSpPr>
        <p:sp>
          <p:nvSpPr>
            <p:cNvPr id="41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Шеврон 41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533038" y="5635556"/>
            <a:ext cx="720000" cy="720000"/>
            <a:chOff x="4533038" y="1413058"/>
            <a:chExt cx="720000" cy="720000"/>
          </a:xfrm>
        </p:grpSpPr>
        <p:sp>
          <p:nvSpPr>
            <p:cNvPr id="44" name="circle"/>
            <p:cNvSpPr>
              <a:spLocks noChangeArrowheads="1"/>
            </p:cNvSpPr>
            <p:nvPr/>
          </p:nvSpPr>
          <p:spPr bwMode="auto">
            <a:xfrm>
              <a:off x="4533038" y="141305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Шеврон 44"/>
            <p:cNvSpPr/>
            <p:nvPr/>
          </p:nvSpPr>
          <p:spPr>
            <a:xfrm>
              <a:off x="4674409" y="1522358"/>
              <a:ext cx="478616" cy="493621"/>
            </a:xfrm>
            <a:prstGeom prst="chevron">
              <a:avLst>
                <a:gd name="adj" fmla="val 54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2086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0741" y="3067050"/>
            <a:ext cx="3410215" cy="3790949"/>
          </a:xfrm>
          <a:prstGeom prst="rect">
            <a:avLst/>
          </a:prstGeom>
        </p:spPr>
      </p:pic>
      <p:pic>
        <p:nvPicPr>
          <p:cNvPr id="4" name="3">
            <a:extLst>
              <a:ext uri="{FF2B5EF4-FFF2-40B4-BE49-F238E27FC236}">
                <a16:creationId xmlns:a16="http://schemas.microsoft.com/office/drawing/2014/main" xmlns="" id="{6A772377-C751-4A37-AC7F-B1F31F1901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8" y="2167972"/>
            <a:ext cx="5305462" cy="4690028"/>
          </a:xfrm>
          <a:prstGeom prst="rect">
            <a:avLst/>
          </a:prstGeom>
        </p:spPr>
      </p:pic>
      <p:grpSp>
        <p:nvGrpSpPr>
          <p:cNvPr id="7" name="6">
            <a:extLst>
              <a:ext uri="{FF2B5EF4-FFF2-40B4-BE49-F238E27FC236}">
                <a16:creationId xmlns:a16="http://schemas.microsoft.com/office/drawing/2014/main" xmlns="" id="{296E8363-D3D0-43E3-B748-6A022B67BD4C}"/>
              </a:ext>
            </a:extLst>
          </p:cNvPr>
          <p:cNvGrpSpPr/>
          <p:nvPr/>
        </p:nvGrpSpPr>
        <p:grpSpPr>
          <a:xfrm>
            <a:off x="349142" y="1167259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xmlns="" id="{7A174AEF-EDFA-4D08-8639-2FD61192311C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54C580FB-B9E1-4B82-AFD2-97D96612430E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1380" y="1337308"/>
            <a:ext cx="580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 panose="020B0604020202020204" pitchFamily="34" charset="0"/>
              </a:rPr>
              <a:t>ПРАВИЛО 3. ВЕДИТЕ ЗДОРОВЫЙ ОБРАЗ ЖИЗНИ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53077" y="2303160"/>
            <a:ext cx="5133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Здоровый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образ жизни повышает сопротивляемость организма к инфекции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Соблюдайте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здоровый режим, включая полноценный сон, потребление пищевых продуктов богатых белками, витаминами и минеральными веществами, физическую активность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dirty="0" smtClean="0"/>
              <a:t>Не </a:t>
            </a:r>
            <a:r>
              <a:rPr lang="ru-RU" dirty="0"/>
              <a:t>ешьте просроченную пищу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129213" y="2385266"/>
            <a:ext cx="304800" cy="2700000"/>
            <a:chOff x="5248275" y="2381249"/>
            <a:chExt cx="304800" cy="27000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5553075" y="2381249"/>
              <a:ext cx="0" cy="2700000"/>
            </a:xfrm>
            <a:prstGeom prst="line">
              <a:avLst/>
            </a:prstGeom>
            <a:ln w="3810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248275" y="2381249"/>
              <a:ext cx="0" cy="2700000"/>
            </a:xfrm>
            <a:prstGeom prst="line">
              <a:avLst/>
            </a:prstGeom>
            <a:ln w="3810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400675" y="2381249"/>
              <a:ext cx="0" cy="2700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73005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2564622" y="1267930"/>
            <a:ext cx="5899817" cy="5132869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2718942" y="1372129"/>
            <a:ext cx="55911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После покупки свежих </a:t>
            </a:r>
            <a:r>
              <a:rPr lang="ru-RU" dirty="0" smtClean="0">
                <a:solidFill>
                  <a:schemeClr val="bg1"/>
                </a:solidFill>
              </a:rPr>
              <a:t>продуктов </a:t>
            </a:r>
            <a:r>
              <a:rPr lang="ru-RU" dirty="0">
                <a:solidFill>
                  <a:schemeClr val="bg1"/>
                </a:solidFill>
              </a:rPr>
              <a:t>животного происхождения на </a:t>
            </a:r>
            <a:r>
              <a:rPr lang="ru-RU" dirty="0" smtClean="0">
                <a:solidFill>
                  <a:schemeClr val="bg1"/>
                </a:solidFill>
              </a:rPr>
              <a:t>рынке</a:t>
            </a:r>
            <a:r>
              <a:rPr lang="ru-RU" dirty="0">
                <a:solidFill>
                  <a:schemeClr val="bg1"/>
                </a:solidFill>
              </a:rPr>
              <a:t>, вымойте руки с мылом и водой. Избегайте прикосновения к глазам, носу и рту, избегайте контакта с больными животными и испорченным мясом, избегайте контакта с подвижными животными и сточными водами на рынке.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0027" y="5067262"/>
            <a:ext cx="5591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ешьте еду (орешки, чипсы, печенье и другие снеки) из общих упаковок или посуды, если другие люди погружали в них свои пальцы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5">
            <a:extLst>
              <a:ext uri="{FF2B5EF4-FFF2-40B4-BE49-F238E27FC236}">
                <a16:creationId xmlns:a16="http://schemas.microsoft.com/office/drawing/2014/main" xmlns="" id="{FAE55FA3-1AF9-4A92-B5E3-8A5E630A3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5" r="9859"/>
          <a:stretch/>
        </p:blipFill>
        <p:spPr>
          <a:xfrm>
            <a:off x="7831397" y="1372129"/>
            <a:ext cx="4408227" cy="5485871"/>
          </a:xfrm>
          <a:prstGeom prst="rect">
            <a:avLst/>
          </a:prstGeom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pic>
        <p:nvPicPr>
          <p:cNvPr id="10" name="3">
            <a:extLst>
              <a:ext uri="{FF2B5EF4-FFF2-40B4-BE49-F238E27FC236}">
                <a16:creationId xmlns:a16="http://schemas.microsoft.com/office/drawing/2014/main" xmlns="" id="{F5314B3F-D637-4D9C-849E-71A7ACD3B30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99" r="29997"/>
          <a:stretch/>
        </p:blipFill>
        <p:spPr>
          <a:xfrm flipH="1">
            <a:off x="180642" y="1685498"/>
            <a:ext cx="3149822" cy="5172502"/>
          </a:xfrm>
          <a:prstGeom prst="rect">
            <a:avLst/>
          </a:prstGeom>
        </p:spPr>
      </p:pic>
      <p:grpSp>
        <p:nvGrpSpPr>
          <p:cNvPr id="12" name="heart beat"/>
          <p:cNvGrpSpPr/>
          <p:nvPr/>
        </p:nvGrpSpPr>
        <p:grpSpPr>
          <a:xfrm>
            <a:off x="4797342" y="3977620"/>
            <a:ext cx="682393" cy="682393"/>
            <a:chOff x="500063" y="3808413"/>
            <a:chExt cx="1077913" cy="947738"/>
          </a:xfrm>
          <a:solidFill>
            <a:schemeClr val="bg1"/>
          </a:solidFill>
        </p:grpSpPr>
        <p:sp>
          <p:nvSpPr>
            <p:cNvPr id="13" name="heart beat piece"/>
            <p:cNvSpPr>
              <a:spLocks/>
            </p:cNvSpPr>
            <p:nvPr/>
          </p:nvSpPr>
          <p:spPr bwMode="auto">
            <a:xfrm>
              <a:off x="500063" y="3808413"/>
              <a:ext cx="1077913" cy="534988"/>
            </a:xfrm>
            <a:custGeom>
              <a:avLst/>
              <a:gdLst>
                <a:gd name="T0" fmla="*/ 143 w 311"/>
                <a:gd name="T1" fmla="*/ 83 h 154"/>
                <a:gd name="T2" fmla="*/ 151 w 311"/>
                <a:gd name="T3" fmla="*/ 79 h 154"/>
                <a:gd name="T4" fmla="*/ 158 w 311"/>
                <a:gd name="T5" fmla="*/ 84 h 154"/>
                <a:gd name="T6" fmla="*/ 180 w 311"/>
                <a:gd name="T7" fmla="*/ 154 h 154"/>
                <a:gd name="T8" fmla="*/ 187 w 311"/>
                <a:gd name="T9" fmla="*/ 131 h 154"/>
                <a:gd name="T10" fmla="*/ 195 w 311"/>
                <a:gd name="T11" fmla="*/ 126 h 154"/>
                <a:gd name="T12" fmla="*/ 306 w 311"/>
                <a:gd name="T13" fmla="*/ 126 h 154"/>
                <a:gd name="T14" fmla="*/ 311 w 311"/>
                <a:gd name="T15" fmla="*/ 89 h 154"/>
                <a:gd name="T16" fmla="*/ 250 w 311"/>
                <a:gd name="T17" fmla="*/ 8 h 154"/>
                <a:gd name="T18" fmla="*/ 155 w 311"/>
                <a:gd name="T19" fmla="*/ 45 h 154"/>
                <a:gd name="T20" fmla="*/ 61 w 311"/>
                <a:gd name="T21" fmla="*/ 8 h 154"/>
                <a:gd name="T22" fmla="*/ 0 w 311"/>
                <a:gd name="T23" fmla="*/ 89 h 154"/>
                <a:gd name="T24" fmla="*/ 5 w 311"/>
                <a:gd name="T25" fmla="*/ 127 h 154"/>
                <a:gd name="T26" fmla="*/ 121 w 311"/>
                <a:gd name="T27" fmla="*/ 127 h 154"/>
                <a:gd name="T28" fmla="*/ 143 w 311"/>
                <a:gd name="T29" fmla="*/ 8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154">
                  <a:moveTo>
                    <a:pt x="143" y="83"/>
                  </a:moveTo>
                  <a:cubicBezTo>
                    <a:pt x="144" y="80"/>
                    <a:pt x="147" y="78"/>
                    <a:pt x="151" y="79"/>
                  </a:cubicBezTo>
                  <a:cubicBezTo>
                    <a:pt x="154" y="79"/>
                    <a:pt x="157" y="81"/>
                    <a:pt x="158" y="84"/>
                  </a:cubicBezTo>
                  <a:cubicBezTo>
                    <a:pt x="180" y="154"/>
                    <a:pt x="180" y="154"/>
                    <a:pt x="180" y="154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9" y="128"/>
                    <a:pt x="192" y="126"/>
                    <a:pt x="195" y="126"/>
                  </a:cubicBezTo>
                  <a:cubicBezTo>
                    <a:pt x="306" y="126"/>
                    <a:pt x="306" y="126"/>
                    <a:pt x="306" y="126"/>
                  </a:cubicBezTo>
                  <a:cubicBezTo>
                    <a:pt x="309" y="114"/>
                    <a:pt x="311" y="102"/>
                    <a:pt x="311" y="89"/>
                  </a:cubicBezTo>
                  <a:cubicBezTo>
                    <a:pt x="311" y="62"/>
                    <a:pt x="294" y="17"/>
                    <a:pt x="250" y="8"/>
                  </a:cubicBezTo>
                  <a:cubicBezTo>
                    <a:pt x="209" y="0"/>
                    <a:pt x="176" y="13"/>
                    <a:pt x="155" y="45"/>
                  </a:cubicBezTo>
                  <a:cubicBezTo>
                    <a:pt x="135" y="13"/>
                    <a:pt x="102" y="0"/>
                    <a:pt x="61" y="8"/>
                  </a:cubicBezTo>
                  <a:cubicBezTo>
                    <a:pt x="16" y="17"/>
                    <a:pt x="0" y="62"/>
                    <a:pt x="0" y="89"/>
                  </a:cubicBezTo>
                  <a:cubicBezTo>
                    <a:pt x="0" y="102"/>
                    <a:pt x="2" y="115"/>
                    <a:pt x="5" y="127"/>
                  </a:cubicBezTo>
                  <a:cubicBezTo>
                    <a:pt x="121" y="127"/>
                    <a:pt x="121" y="127"/>
                    <a:pt x="121" y="127"/>
                  </a:cubicBezTo>
                  <a:lnTo>
                    <a:pt x="14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heart beat piece"/>
            <p:cNvSpPr>
              <a:spLocks/>
            </p:cNvSpPr>
            <p:nvPr/>
          </p:nvSpPr>
          <p:spPr bwMode="auto">
            <a:xfrm>
              <a:off x="538163" y="4183063"/>
              <a:ext cx="1001713" cy="573088"/>
            </a:xfrm>
            <a:custGeom>
              <a:avLst/>
              <a:gdLst>
                <a:gd name="T0" fmla="*/ 177 w 289"/>
                <a:gd name="T1" fmla="*/ 75 h 165"/>
                <a:gd name="T2" fmla="*/ 169 w 289"/>
                <a:gd name="T3" fmla="*/ 81 h 165"/>
                <a:gd name="T4" fmla="*/ 169 w 289"/>
                <a:gd name="T5" fmla="*/ 81 h 165"/>
                <a:gd name="T6" fmla="*/ 162 w 289"/>
                <a:gd name="T7" fmla="*/ 75 h 165"/>
                <a:gd name="T8" fmla="*/ 138 w 289"/>
                <a:gd name="T9" fmla="*/ 0 h 165"/>
                <a:gd name="T10" fmla="*/ 122 w 289"/>
                <a:gd name="T11" fmla="*/ 30 h 165"/>
                <a:gd name="T12" fmla="*/ 115 w 289"/>
                <a:gd name="T13" fmla="*/ 35 h 165"/>
                <a:gd name="T14" fmla="*/ 0 w 289"/>
                <a:gd name="T15" fmla="*/ 35 h 165"/>
                <a:gd name="T16" fmla="*/ 128 w 289"/>
                <a:gd name="T17" fmla="*/ 154 h 165"/>
                <a:gd name="T18" fmla="*/ 144 w 289"/>
                <a:gd name="T19" fmla="*/ 165 h 165"/>
                <a:gd name="T20" fmla="*/ 160 w 289"/>
                <a:gd name="T21" fmla="*/ 154 h 165"/>
                <a:gd name="T22" fmla="*/ 289 w 289"/>
                <a:gd name="T23" fmla="*/ 34 h 165"/>
                <a:gd name="T24" fmla="*/ 190 w 289"/>
                <a:gd name="T25" fmla="*/ 34 h 165"/>
                <a:gd name="T26" fmla="*/ 177 w 289"/>
                <a:gd name="T27" fmla="*/ 7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165">
                  <a:moveTo>
                    <a:pt x="177" y="75"/>
                  </a:moveTo>
                  <a:cubicBezTo>
                    <a:pt x="176" y="79"/>
                    <a:pt x="173" y="81"/>
                    <a:pt x="169" y="81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6" y="81"/>
                    <a:pt x="163" y="79"/>
                    <a:pt x="162" y="7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3"/>
                    <a:pt x="118" y="35"/>
                    <a:pt x="11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1" y="83"/>
                    <a:pt x="70" y="115"/>
                    <a:pt x="128" y="154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60" y="154"/>
                    <a:pt x="160" y="154"/>
                    <a:pt x="160" y="154"/>
                  </a:cubicBezTo>
                  <a:cubicBezTo>
                    <a:pt x="219" y="115"/>
                    <a:pt x="268" y="82"/>
                    <a:pt x="289" y="34"/>
                  </a:cubicBezTo>
                  <a:cubicBezTo>
                    <a:pt x="190" y="34"/>
                    <a:pt x="190" y="34"/>
                    <a:pt x="190" y="34"/>
                  </a:cubicBezTo>
                  <a:lnTo>
                    <a:pt x="17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medical symbol"/>
          <p:cNvSpPr>
            <a:spLocks/>
          </p:cNvSpPr>
          <p:nvPr/>
        </p:nvSpPr>
        <p:spPr bwMode="auto">
          <a:xfrm>
            <a:off x="3428606" y="3931541"/>
            <a:ext cx="682393" cy="682393"/>
          </a:xfrm>
          <a:custGeom>
            <a:avLst/>
            <a:gdLst>
              <a:gd name="T0" fmla="*/ 295 w 297"/>
              <a:gd name="T1" fmla="*/ 192 h 300"/>
              <a:gd name="T2" fmla="*/ 229 w 297"/>
              <a:gd name="T3" fmla="*/ 150 h 300"/>
              <a:gd name="T4" fmla="*/ 295 w 297"/>
              <a:gd name="T5" fmla="*/ 107 h 300"/>
              <a:gd name="T6" fmla="*/ 297 w 297"/>
              <a:gd name="T7" fmla="*/ 105 h 300"/>
              <a:gd name="T8" fmla="*/ 297 w 297"/>
              <a:gd name="T9" fmla="*/ 102 h 300"/>
              <a:gd name="T10" fmla="*/ 255 w 297"/>
              <a:gd name="T11" fmla="*/ 36 h 300"/>
              <a:gd name="T12" fmla="*/ 249 w 297"/>
              <a:gd name="T13" fmla="*/ 35 h 300"/>
              <a:gd name="T14" fmla="*/ 192 w 297"/>
              <a:gd name="T15" fmla="*/ 71 h 300"/>
              <a:gd name="T16" fmla="*/ 192 w 297"/>
              <a:gd name="T17" fmla="*/ 4 h 300"/>
              <a:gd name="T18" fmla="*/ 188 w 297"/>
              <a:gd name="T19" fmla="*/ 0 h 300"/>
              <a:gd name="T20" fmla="*/ 110 w 297"/>
              <a:gd name="T21" fmla="*/ 0 h 300"/>
              <a:gd name="T22" fmla="*/ 106 w 297"/>
              <a:gd name="T23" fmla="*/ 4 h 300"/>
              <a:gd name="T24" fmla="*/ 106 w 297"/>
              <a:gd name="T25" fmla="*/ 71 h 300"/>
              <a:gd name="T26" fmla="*/ 49 w 297"/>
              <a:gd name="T27" fmla="*/ 35 h 300"/>
              <a:gd name="T28" fmla="*/ 46 w 297"/>
              <a:gd name="T29" fmla="*/ 34 h 300"/>
              <a:gd name="T30" fmla="*/ 43 w 297"/>
              <a:gd name="T31" fmla="*/ 36 h 300"/>
              <a:gd name="T32" fmla="*/ 1 w 297"/>
              <a:gd name="T33" fmla="*/ 102 h 300"/>
              <a:gd name="T34" fmla="*/ 3 w 297"/>
              <a:gd name="T35" fmla="*/ 107 h 300"/>
              <a:gd name="T36" fmla="*/ 69 w 297"/>
              <a:gd name="T37" fmla="*/ 150 h 300"/>
              <a:gd name="T38" fmla="*/ 3 w 297"/>
              <a:gd name="T39" fmla="*/ 192 h 300"/>
              <a:gd name="T40" fmla="*/ 1 w 297"/>
              <a:gd name="T41" fmla="*/ 198 h 300"/>
              <a:gd name="T42" fmla="*/ 43 w 297"/>
              <a:gd name="T43" fmla="*/ 263 h 300"/>
              <a:gd name="T44" fmla="*/ 46 w 297"/>
              <a:gd name="T45" fmla="*/ 265 h 300"/>
              <a:gd name="T46" fmla="*/ 47 w 297"/>
              <a:gd name="T47" fmla="*/ 265 h 300"/>
              <a:gd name="T48" fmla="*/ 49 w 297"/>
              <a:gd name="T49" fmla="*/ 265 h 300"/>
              <a:gd name="T50" fmla="*/ 106 w 297"/>
              <a:gd name="T51" fmla="*/ 228 h 300"/>
              <a:gd name="T52" fmla="*/ 106 w 297"/>
              <a:gd name="T53" fmla="*/ 296 h 300"/>
              <a:gd name="T54" fmla="*/ 110 w 297"/>
              <a:gd name="T55" fmla="*/ 300 h 300"/>
              <a:gd name="T56" fmla="*/ 188 w 297"/>
              <a:gd name="T57" fmla="*/ 300 h 300"/>
              <a:gd name="T58" fmla="*/ 192 w 297"/>
              <a:gd name="T59" fmla="*/ 296 h 300"/>
              <a:gd name="T60" fmla="*/ 192 w 297"/>
              <a:gd name="T61" fmla="*/ 228 h 300"/>
              <a:gd name="T62" fmla="*/ 249 w 297"/>
              <a:gd name="T63" fmla="*/ 265 h 300"/>
              <a:gd name="T64" fmla="*/ 251 w 297"/>
              <a:gd name="T65" fmla="*/ 265 h 300"/>
              <a:gd name="T66" fmla="*/ 255 w 297"/>
              <a:gd name="T67" fmla="*/ 263 h 300"/>
              <a:gd name="T68" fmla="*/ 297 w 297"/>
              <a:gd name="T69" fmla="*/ 198 h 300"/>
              <a:gd name="T70" fmla="*/ 297 w 297"/>
              <a:gd name="T71" fmla="*/ 195 h 300"/>
              <a:gd name="T72" fmla="*/ 295 w 297"/>
              <a:gd name="T73" fmla="*/ 192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7" h="300">
                <a:moveTo>
                  <a:pt x="295" y="192"/>
                </a:moveTo>
                <a:cubicBezTo>
                  <a:pt x="229" y="150"/>
                  <a:pt x="229" y="150"/>
                  <a:pt x="229" y="150"/>
                </a:cubicBezTo>
                <a:cubicBezTo>
                  <a:pt x="295" y="107"/>
                  <a:pt x="295" y="107"/>
                  <a:pt x="295" y="107"/>
                </a:cubicBezTo>
                <a:cubicBezTo>
                  <a:pt x="296" y="107"/>
                  <a:pt x="297" y="106"/>
                  <a:pt x="297" y="105"/>
                </a:cubicBezTo>
                <a:cubicBezTo>
                  <a:pt x="297" y="104"/>
                  <a:pt x="297" y="103"/>
                  <a:pt x="297" y="102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3" y="34"/>
                  <a:pt x="251" y="34"/>
                  <a:pt x="249" y="35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92" y="4"/>
                  <a:pt x="192" y="4"/>
                  <a:pt x="192" y="4"/>
                </a:cubicBezTo>
                <a:cubicBezTo>
                  <a:pt x="192" y="1"/>
                  <a:pt x="190" y="0"/>
                  <a:pt x="188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8" y="0"/>
                  <a:pt x="106" y="1"/>
                  <a:pt x="106" y="4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4"/>
                  <a:pt x="47" y="34"/>
                  <a:pt x="46" y="34"/>
                </a:cubicBezTo>
                <a:cubicBezTo>
                  <a:pt x="45" y="35"/>
                  <a:pt x="44" y="35"/>
                  <a:pt x="43" y="36"/>
                </a:cubicBezTo>
                <a:cubicBezTo>
                  <a:pt x="1" y="102"/>
                  <a:pt x="1" y="102"/>
                  <a:pt x="1" y="102"/>
                </a:cubicBezTo>
                <a:cubicBezTo>
                  <a:pt x="0" y="104"/>
                  <a:pt x="1" y="106"/>
                  <a:pt x="3" y="107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3" y="192"/>
                  <a:pt x="3" y="192"/>
                  <a:pt x="3" y="192"/>
                </a:cubicBezTo>
                <a:cubicBezTo>
                  <a:pt x="1" y="193"/>
                  <a:pt x="0" y="196"/>
                  <a:pt x="1" y="198"/>
                </a:cubicBezTo>
                <a:cubicBezTo>
                  <a:pt x="43" y="263"/>
                  <a:pt x="43" y="263"/>
                  <a:pt x="43" y="263"/>
                </a:cubicBezTo>
                <a:cubicBezTo>
                  <a:pt x="44" y="264"/>
                  <a:pt x="45" y="265"/>
                  <a:pt x="46" y="265"/>
                </a:cubicBezTo>
                <a:cubicBezTo>
                  <a:pt x="46" y="265"/>
                  <a:pt x="46" y="265"/>
                  <a:pt x="47" y="265"/>
                </a:cubicBezTo>
                <a:cubicBezTo>
                  <a:pt x="48" y="265"/>
                  <a:pt x="48" y="265"/>
                  <a:pt x="49" y="265"/>
                </a:cubicBezTo>
                <a:cubicBezTo>
                  <a:pt x="106" y="228"/>
                  <a:pt x="106" y="228"/>
                  <a:pt x="106" y="228"/>
                </a:cubicBezTo>
                <a:cubicBezTo>
                  <a:pt x="106" y="296"/>
                  <a:pt x="106" y="296"/>
                  <a:pt x="106" y="296"/>
                </a:cubicBezTo>
                <a:cubicBezTo>
                  <a:pt x="106" y="298"/>
                  <a:pt x="108" y="300"/>
                  <a:pt x="110" y="300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0" y="300"/>
                  <a:pt x="192" y="298"/>
                  <a:pt x="192" y="296"/>
                </a:cubicBezTo>
                <a:cubicBezTo>
                  <a:pt x="192" y="228"/>
                  <a:pt x="192" y="228"/>
                  <a:pt x="192" y="228"/>
                </a:cubicBezTo>
                <a:cubicBezTo>
                  <a:pt x="249" y="265"/>
                  <a:pt x="249" y="265"/>
                  <a:pt x="249" y="265"/>
                </a:cubicBezTo>
                <a:cubicBezTo>
                  <a:pt x="250" y="265"/>
                  <a:pt x="250" y="265"/>
                  <a:pt x="251" y="265"/>
                </a:cubicBezTo>
                <a:cubicBezTo>
                  <a:pt x="253" y="265"/>
                  <a:pt x="254" y="265"/>
                  <a:pt x="255" y="263"/>
                </a:cubicBezTo>
                <a:cubicBezTo>
                  <a:pt x="297" y="198"/>
                  <a:pt x="297" y="198"/>
                  <a:pt x="297" y="198"/>
                </a:cubicBezTo>
                <a:cubicBezTo>
                  <a:pt x="297" y="197"/>
                  <a:pt x="297" y="196"/>
                  <a:pt x="297" y="195"/>
                </a:cubicBezTo>
                <a:cubicBezTo>
                  <a:pt x="297" y="194"/>
                  <a:pt x="296" y="193"/>
                  <a:pt x="295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medical symbol"/>
          <p:cNvSpPr>
            <a:spLocks/>
          </p:cNvSpPr>
          <p:nvPr/>
        </p:nvSpPr>
        <p:spPr bwMode="auto">
          <a:xfrm>
            <a:off x="6118457" y="3939520"/>
            <a:ext cx="682393" cy="682393"/>
          </a:xfrm>
          <a:custGeom>
            <a:avLst/>
            <a:gdLst>
              <a:gd name="T0" fmla="*/ 295 w 297"/>
              <a:gd name="T1" fmla="*/ 192 h 300"/>
              <a:gd name="T2" fmla="*/ 229 w 297"/>
              <a:gd name="T3" fmla="*/ 150 h 300"/>
              <a:gd name="T4" fmla="*/ 295 w 297"/>
              <a:gd name="T5" fmla="*/ 107 h 300"/>
              <a:gd name="T6" fmla="*/ 297 w 297"/>
              <a:gd name="T7" fmla="*/ 105 h 300"/>
              <a:gd name="T8" fmla="*/ 297 w 297"/>
              <a:gd name="T9" fmla="*/ 102 h 300"/>
              <a:gd name="T10" fmla="*/ 255 w 297"/>
              <a:gd name="T11" fmla="*/ 36 h 300"/>
              <a:gd name="T12" fmla="*/ 249 w 297"/>
              <a:gd name="T13" fmla="*/ 35 h 300"/>
              <a:gd name="T14" fmla="*/ 192 w 297"/>
              <a:gd name="T15" fmla="*/ 71 h 300"/>
              <a:gd name="T16" fmla="*/ 192 w 297"/>
              <a:gd name="T17" fmla="*/ 4 h 300"/>
              <a:gd name="T18" fmla="*/ 188 w 297"/>
              <a:gd name="T19" fmla="*/ 0 h 300"/>
              <a:gd name="T20" fmla="*/ 110 w 297"/>
              <a:gd name="T21" fmla="*/ 0 h 300"/>
              <a:gd name="T22" fmla="*/ 106 w 297"/>
              <a:gd name="T23" fmla="*/ 4 h 300"/>
              <a:gd name="T24" fmla="*/ 106 w 297"/>
              <a:gd name="T25" fmla="*/ 71 h 300"/>
              <a:gd name="T26" fmla="*/ 49 w 297"/>
              <a:gd name="T27" fmla="*/ 35 h 300"/>
              <a:gd name="T28" fmla="*/ 46 w 297"/>
              <a:gd name="T29" fmla="*/ 34 h 300"/>
              <a:gd name="T30" fmla="*/ 43 w 297"/>
              <a:gd name="T31" fmla="*/ 36 h 300"/>
              <a:gd name="T32" fmla="*/ 1 w 297"/>
              <a:gd name="T33" fmla="*/ 102 h 300"/>
              <a:gd name="T34" fmla="*/ 3 w 297"/>
              <a:gd name="T35" fmla="*/ 107 h 300"/>
              <a:gd name="T36" fmla="*/ 69 w 297"/>
              <a:gd name="T37" fmla="*/ 150 h 300"/>
              <a:gd name="T38" fmla="*/ 3 w 297"/>
              <a:gd name="T39" fmla="*/ 192 h 300"/>
              <a:gd name="T40" fmla="*/ 1 w 297"/>
              <a:gd name="T41" fmla="*/ 198 h 300"/>
              <a:gd name="T42" fmla="*/ 43 w 297"/>
              <a:gd name="T43" fmla="*/ 263 h 300"/>
              <a:gd name="T44" fmla="*/ 46 w 297"/>
              <a:gd name="T45" fmla="*/ 265 h 300"/>
              <a:gd name="T46" fmla="*/ 47 w 297"/>
              <a:gd name="T47" fmla="*/ 265 h 300"/>
              <a:gd name="T48" fmla="*/ 49 w 297"/>
              <a:gd name="T49" fmla="*/ 265 h 300"/>
              <a:gd name="T50" fmla="*/ 106 w 297"/>
              <a:gd name="T51" fmla="*/ 228 h 300"/>
              <a:gd name="T52" fmla="*/ 106 w 297"/>
              <a:gd name="T53" fmla="*/ 296 h 300"/>
              <a:gd name="T54" fmla="*/ 110 w 297"/>
              <a:gd name="T55" fmla="*/ 300 h 300"/>
              <a:gd name="T56" fmla="*/ 188 w 297"/>
              <a:gd name="T57" fmla="*/ 300 h 300"/>
              <a:gd name="T58" fmla="*/ 192 w 297"/>
              <a:gd name="T59" fmla="*/ 296 h 300"/>
              <a:gd name="T60" fmla="*/ 192 w 297"/>
              <a:gd name="T61" fmla="*/ 228 h 300"/>
              <a:gd name="T62" fmla="*/ 249 w 297"/>
              <a:gd name="T63" fmla="*/ 265 h 300"/>
              <a:gd name="T64" fmla="*/ 251 w 297"/>
              <a:gd name="T65" fmla="*/ 265 h 300"/>
              <a:gd name="T66" fmla="*/ 255 w 297"/>
              <a:gd name="T67" fmla="*/ 263 h 300"/>
              <a:gd name="T68" fmla="*/ 297 w 297"/>
              <a:gd name="T69" fmla="*/ 198 h 300"/>
              <a:gd name="T70" fmla="*/ 297 w 297"/>
              <a:gd name="T71" fmla="*/ 195 h 300"/>
              <a:gd name="T72" fmla="*/ 295 w 297"/>
              <a:gd name="T73" fmla="*/ 192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7" h="300">
                <a:moveTo>
                  <a:pt x="295" y="192"/>
                </a:moveTo>
                <a:cubicBezTo>
                  <a:pt x="229" y="150"/>
                  <a:pt x="229" y="150"/>
                  <a:pt x="229" y="150"/>
                </a:cubicBezTo>
                <a:cubicBezTo>
                  <a:pt x="295" y="107"/>
                  <a:pt x="295" y="107"/>
                  <a:pt x="295" y="107"/>
                </a:cubicBezTo>
                <a:cubicBezTo>
                  <a:pt x="296" y="107"/>
                  <a:pt x="297" y="106"/>
                  <a:pt x="297" y="105"/>
                </a:cubicBezTo>
                <a:cubicBezTo>
                  <a:pt x="297" y="104"/>
                  <a:pt x="297" y="103"/>
                  <a:pt x="297" y="102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3" y="34"/>
                  <a:pt x="251" y="34"/>
                  <a:pt x="249" y="35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92" y="4"/>
                  <a:pt x="192" y="4"/>
                  <a:pt x="192" y="4"/>
                </a:cubicBezTo>
                <a:cubicBezTo>
                  <a:pt x="192" y="1"/>
                  <a:pt x="190" y="0"/>
                  <a:pt x="188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8" y="0"/>
                  <a:pt x="106" y="1"/>
                  <a:pt x="106" y="4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4"/>
                  <a:pt x="47" y="34"/>
                  <a:pt x="46" y="34"/>
                </a:cubicBezTo>
                <a:cubicBezTo>
                  <a:pt x="45" y="35"/>
                  <a:pt x="44" y="35"/>
                  <a:pt x="43" y="36"/>
                </a:cubicBezTo>
                <a:cubicBezTo>
                  <a:pt x="1" y="102"/>
                  <a:pt x="1" y="102"/>
                  <a:pt x="1" y="102"/>
                </a:cubicBezTo>
                <a:cubicBezTo>
                  <a:pt x="0" y="104"/>
                  <a:pt x="1" y="106"/>
                  <a:pt x="3" y="107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3" y="192"/>
                  <a:pt x="3" y="192"/>
                  <a:pt x="3" y="192"/>
                </a:cubicBezTo>
                <a:cubicBezTo>
                  <a:pt x="1" y="193"/>
                  <a:pt x="0" y="196"/>
                  <a:pt x="1" y="198"/>
                </a:cubicBezTo>
                <a:cubicBezTo>
                  <a:pt x="43" y="263"/>
                  <a:pt x="43" y="263"/>
                  <a:pt x="43" y="263"/>
                </a:cubicBezTo>
                <a:cubicBezTo>
                  <a:pt x="44" y="264"/>
                  <a:pt x="45" y="265"/>
                  <a:pt x="46" y="265"/>
                </a:cubicBezTo>
                <a:cubicBezTo>
                  <a:pt x="46" y="265"/>
                  <a:pt x="46" y="265"/>
                  <a:pt x="47" y="265"/>
                </a:cubicBezTo>
                <a:cubicBezTo>
                  <a:pt x="48" y="265"/>
                  <a:pt x="48" y="265"/>
                  <a:pt x="49" y="265"/>
                </a:cubicBezTo>
                <a:cubicBezTo>
                  <a:pt x="106" y="228"/>
                  <a:pt x="106" y="228"/>
                  <a:pt x="106" y="228"/>
                </a:cubicBezTo>
                <a:cubicBezTo>
                  <a:pt x="106" y="296"/>
                  <a:pt x="106" y="296"/>
                  <a:pt x="106" y="296"/>
                </a:cubicBezTo>
                <a:cubicBezTo>
                  <a:pt x="106" y="298"/>
                  <a:pt x="108" y="300"/>
                  <a:pt x="110" y="300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0" y="300"/>
                  <a:pt x="192" y="298"/>
                  <a:pt x="192" y="296"/>
                </a:cubicBezTo>
                <a:cubicBezTo>
                  <a:pt x="192" y="228"/>
                  <a:pt x="192" y="228"/>
                  <a:pt x="192" y="228"/>
                </a:cubicBezTo>
                <a:cubicBezTo>
                  <a:pt x="249" y="265"/>
                  <a:pt x="249" y="265"/>
                  <a:pt x="249" y="265"/>
                </a:cubicBezTo>
                <a:cubicBezTo>
                  <a:pt x="250" y="265"/>
                  <a:pt x="250" y="265"/>
                  <a:pt x="251" y="265"/>
                </a:cubicBezTo>
                <a:cubicBezTo>
                  <a:pt x="253" y="265"/>
                  <a:pt x="254" y="265"/>
                  <a:pt x="255" y="263"/>
                </a:cubicBezTo>
                <a:cubicBezTo>
                  <a:pt x="297" y="198"/>
                  <a:pt x="297" y="198"/>
                  <a:pt x="297" y="198"/>
                </a:cubicBezTo>
                <a:cubicBezTo>
                  <a:pt x="297" y="197"/>
                  <a:pt x="297" y="196"/>
                  <a:pt x="297" y="195"/>
                </a:cubicBezTo>
                <a:cubicBezTo>
                  <a:pt x="297" y="194"/>
                  <a:pt x="296" y="193"/>
                  <a:pt x="295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10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8">
            <a:extLst>
              <a:ext uri="{FF2B5EF4-FFF2-40B4-BE49-F238E27FC236}">
                <a16:creationId xmlns:a16="http://schemas.microsoft.com/office/drawing/2014/main" xmlns="" id="{79A11A16-EDD5-4C04-9F96-40A161080C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</p:spPr>
      </p:pic>
      <p:pic>
        <p:nvPicPr>
          <p:cNvPr id="3" name="2" descr="14">
            <a:extLst>
              <a:ext uri="{FF2B5EF4-FFF2-40B4-BE49-F238E27FC236}">
                <a16:creationId xmlns:a16="http://schemas.microsoft.com/office/drawing/2014/main" xmlns="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737" y="-130428"/>
            <a:ext cx="7306572" cy="6983480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xmlns="" id="{9F8F172F-5F98-4067-A3D0-834C81DCC4A9}"/>
              </a:ext>
            </a:extLst>
          </p:cNvPr>
          <p:cNvSpPr txBox="1"/>
          <p:nvPr/>
        </p:nvSpPr>
        <p:spPr>
          <a:xfrm>
            <a:off x="1164876" y="1757848"/>
            <a:ext cx="4177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60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ИЗУЧАЕМ!</a:t>
            </a:r>
            <a:endParaRPr lang="en-US" altLang="zh-CN" sz="60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xmlns="" id="{12ABB530-0B27-4BDE-954F-A1F71F154924}"/>
              </a:ext>
            </a:extLst>
          </p:cNvPr>
          <p:cNvSpPr txBox="1"/>
          <p:nvPr/>
        </p:nvSpPr>
        <p:spPr>
          <a:xfrm>
            <a:off x="5896028" y="168522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A8B96"/>
                </a:solidFill>
              </a:rPr>
              <a:t>01</a:t>
            </a:r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xmlns="" id="{9EA10264-F34F-43A3-A9BA-67D80D706F0D}"/>
              </a:ext>
            </a:extLst>
          </p:cNvPr>
          <p:cNvSpPr txBox="1"/>
          <p:nvPr/>
        </p:nvSpPr>
        <p:spPr>
          <a:xfrm>
            <a:off x="6861576" y="1633981"/>
            <a:ext cx="2910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2000" dirty="0"/>
              <a:t>Что такое коронавирус</a:t>
            </a:r>
            <a:endParaRPr lang="zh-CN" altLang="en-US" sz="2000" dirty="0"/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xmlns="" id="{08C5F3D4-1317-4F30-80FE-4E97C247203B}"/>
              </a:ext>
            </a:extLst>
          </p:cNvPr>
          <p:cNvSpPr txBox="1"/>
          <p:nvPr/>
        </p:nvSpPr>
        <p:spPr>
          <a:xfrm>
            <a:off x="5896028" y="273113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A8B96"/>
                </a:solidFill>
              </a:rPr>
              <a:t>02</a:t>
            </a:r>
          </a:p>
        </p:txBody>
      </p:sp>
      <p:sp>
        <p:nvSpPr>
          <p:cNvPr id="10" name="9">
            <a:extLst>
              <a:ext uri="{FF2B5EF4-FFF2-40B4-BE49-F238E27FC236}">
                <a16:creationId xmlns:a16="http://schemas.microsoft.com/office/drawing/2014/main" xmlns="" id="{1E6A1F4B-E624-48EA-9142-555D2FB048EA}"/>
              </a:ext>
            </a:extLst>
          </p:cNvPr>
          <p:cNvSpPr txBox="1"/>
          <p:nvPr/>
        </p:nvSpPr>
        <p:spPr>
          <a:xfrm>
            <a:off x="6861576" y="2582265"/>
            <a:ext cx="434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dirty="0"/>
              <a:t>Клинические проявления инфицированных пациентов</a:t>
            </a:r>
            <a:endParaRPr lang="zh-CN" altLang="en-US" sz="2000" dirty="0"/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xmlns="" id="{01212183-971D-4493-AF94-A86B5E85C50F}"/>
              </a:ext>
            </a:extLst>
          </p:cNvPr>
          <p:cNvSpPr txBox="1"/>
          <p:nvPr/>
        </p:nvSpPr>
        <p:spPr>
          <a:xfrm>
            <a:off x="5896028" y="377704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A8B96"/>
                </a:solidFill>
              </a:rPr>
              <a:t>03</a:t>
            </a: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xmlns="" id="{16CF2700-BFB8-4BBA-9DA8-41FD14C273A6}"/>
              </a:ext>
            </a:extLst>
          </p:cNvPr>
          <p:cNvSpPr txBox="1"/>
          <p:nvPr/>
        </p:nvSpPr>
        <p:spPr>
          <a:xfrm>
            <a:off x="6861576" y="3838325"/>
            <a:ext cx="376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altLang="zh-CN" sz="2000" dirty="0"/>
              <a:t>Особенности случая вспышки</a:t>
            </a:r>
            <a:endParaRPr lang="zh-CN" altLang="en-US" sz="2000" dirty="0"/>
          </a:p>
        </p:txBody>
      </p:sp>
      <p:sp>
        <p:nvSpPr>
          <p:cNvPr id="15" name="14">
            <a:extLst>
              <a:ext uri="{FF2B5EF4-FFF2-40B4-BE49-F238E27FC236}">
                <a16:creationId xmlns:a16="http://schemas.microsoft.com/office/drawing/2014/main" xmlns="" id="{FD886220-4CE2-43E0-82DE-04EB136017B6}"/>
              </a:ext>
            </a:extLst>
          </p:cNvPr>
          <p:cNvSpPr txBox="1"/>
          <p:nvPr/>
        </p:nvSpPr>
        <p:spPr>
          <a:xfrm>
            <a:off x="5896028" y="48229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A8B96"/>
                </a:solidFill>
              </a:rPr>
              <a:t>04</a:t>
            </a:r>
          </a:p>
        </p:txBody>
      </p:sp>
      <p:sp>
        <p:nvSpPr>
          <p:cNvPr id="16" name="15">
            <a:extLst>
              <a:ext uri="{FF2B5EF4-FFF2-40B4-BE49-F238E27FC236}">
                <a16:creationId xmlns:a16="http://schemas.microsoft.com/office/drawing/2014/main" xmlns="" id="{A3C1359A-D905-47ED-916F-7B60EC793F52}"/>
              </a:ext>
            </a:extLst>
          </p:cNvPr>
          <p:cNvSpPr txBox="1"/>
          <p:nvPr/>
        </p:nvSpPr>
        <p:spPr>
          <a:xfrm>
            <a:off x="6861576" y="4786609"/>
            <a:ext cx="425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zh-CN" sz="2000" dirty="0"/>
              <a:t>Как предотвратить новые коронавирусные инфекции</a:t>
            </a:r>
            <a:endParaRPr lang="zh-CN" altLang="en-US" sz="2000" dirty="0"/>
          </a:p>
        </p:txBody>
      </p:sp>
      <p:pic>
        <p:nvPicPr>
          <p:cNvPr id="18" name="17" descr="15">
            <a:extLst>
              <a:ext uri="{FF2B5EF4-FFF2-40B4-BE49-F238E27FC236}">
                <a16:creationId xmlns:a16="http://schemas.microsoft.com/office/drawing/2014/main" xmlns="" id="{AFB26934-1BAE-4B80-90B4-AAEF77A94D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815" y="0"/>
            <a:ext cx="1809750" cy="1758950"/>
          </a:xfrm>
          <a:prstGeom prst="rect">
            <a:avLst/>
          </a:prstGeom>
        </p:spPr>
      </p:pic>
      <p:pic>
        <p:nvPicPr>
          <p:cNvPr id="21" name="20" descr="17">
            <a:extLst>
              <a:ext uri="{FF2B5EF4-FFF2-40B4-BE49-F238E27FC236}">
                <a16:creationId xmlns:a16="http://schemas.microsoft.com/office/drawing/2014/main" xmlns="" id="{8E0968B0-2134-4337-AD6D-E2603E3141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22">
            <a:extLst>
              <a:ext uri="{FF2B5EF4-FFF2-40B4-BE49-F238E27FC236}">
                <a16:creationId xmlns:a16="http://schemas.microsoft.com/office/drawing/2014/main" xmlns="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547" y="3281872"/>
            <a:ext cx="5375720" cy="3357137"/>
          </a:xfrm>
          <a:prstGeom prst="rect">
            <a:avLst/>
          </a:prstGeom>
        </p:spPr>
      </p:pic>
      <p:pic>
        <p:nvPicPr>
          <p:cNvPr id="20" name="19" descr="16">
            <a:extLst>
              <a:ext uri="{FF2B5EF4-FFF2-40B4-BE49-F238E27FC236}">
                <a16:creationId xmlns:a16="http://schemas.microsoft.com/office/drawing/2014/main" xmlns="" id="{FEA4C523-3982-462C-A7AB-5597B66EF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7537" y="2668273"/>
            <a:ext cx="1308346" cy="1426686"/>
          </a:xfrm>
          <a:prstGeom prst="rect">
            <a:avLst/>
          </a:prstGeom>
        </p:spPr>
      </p:pic>
      <p:pic>
        <p:nvPicPr>
          <p:cNvPr id="27" name="26">
            <a:extLst>
              <a:ext uri="{FF2B5EF4-FFF2-40B4-BE49-F238E27FC236}">
                <a16:creationId xmlns:a16="http://schemas.microsoft.com/office/drawing/2014/main" xmlns="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995" y="294143"/>
            <a:ext cx="1373888" cy="13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958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">
            <a:extLst>
              <a:ext uri="{FF2B5EF4-FFF2-40B4-BE49-F238E27FC236}">
                <a16:creationId xmlns:a16="http://schemas.microsoft.com/office/drawing/2014/main" xmlns="" id="{9A3B9C94-150E-4238-935F-3895A945B0C2}"/>
              </a:ext>
            </a:extLst>
          </p:cNvPr>
          <p:cNvGrpSpPr/>
          <p:nvPr/>
        </p:nvGrpSpPr>
        <p:grpSpPr>
          <a:xfrm>
            <a:off x="433172" y="1038825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xmlns="" id="{B03EE0D7-DAA5-4A3C-8429-484C5977533F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8">
              <a:extLst>
                <a:ext uri="{FF2B5EF4-FFF2-40B4-BE49-F238E27FC236}">
                  <a16:creationId xmlns:a16="http://schemas.microsoft.com/office/drawing/2014/main" xmlns="" id="{336D94F7-51E7-42FB-90CA-22A8853AB72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800" dirty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9515" y="1134821"/>
            <a:ext cx="1040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 panose="020B0604020202020204" pitchFamily="34" charset="0"/>
              </a:rPr>
              <a:t>ПРАВИЛО 4. ЗАЩИЩАЙТЕ ОРГАНЫ ДЫХАНИЯ С ПОМОЩЬЮ МЕДИЦИНСКОЙ МАСКИ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9516" y="2922123"/>
            <a:ext cx="6770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посещении мест массового скопления людей, поездках в общественном транспорте в период роста заболеваемости острыми респираторными вирусными инфекциями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608" y="2060759"/>
            <a:ext cx="7927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42424"/>
                </a:solidFill>
                <a:latin typeface="arial" panose="020B0604020202020204" pitchFamily="34" charset="0"/>
              </a:rPr>
              <a:t>Медицинские </a:t>
            </a:r>
            <a:r>
              <a:rPr lang="ru-RU" b="1" i="1" dirty="0">
                <a:solidFill>
                  <a:srgbClr val="242424"/>
                </a:solidFill>
                <a:latin typeface="arial" panose="020B0604020202020204" pitchFamily="34" charset="0"/>
              </a:rPr>
              <a:t>маски для защиты органов дыхания используют:</a:t>
            </a:r>
            <a:endParaRPr lang="ru-RU" b="1" i="1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359608" y="2954101"/>
            <a:ext cx="720000" cy="720000"/>
            <a:chOff x="414100" y="2887512"/>
            <a:chExt cx="720000" cy="720000"/>
          </a:xfrm>
        </p:grpSpPr>
        <p:sp>
          <p:nvSpPr>
            <p:cNvPr id="68" name="circle"/>
            <p:cNvSpPr>
              <a:spLocks noChangeArrowheads="1"/>
            </p:cNvSpPr>
            <p:nvPr/>
          </p:nvSpPr>
          <p:spPr bwMode="auto">
            <a:xfrm>
              <a:off x="414100" y="2887512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642280" y="2971669"/>
              <a:ext cx="275098" cy="530689"/>
              <a:chOff x="-875173" y="1101271"/>
              <a:chExt cx="588060" cy="943893"/>
            </a:xfrm>
          </p:grpSpPr>
          <p:sp>
            <p:nvSpPr>
              <p:cNvPr id="59" name="stethoscope piece"/>
              <p:cNvSpPr>
                <a:spLocks/>
              </p:cNvSpPr>
              <p:nvPr/>
            </p:nvSpPr>
            <p:spPr bwMode="auto">
              <a:xfrm>
                <a:off x="-573027" y="1619414"/>
                <a:ext cx="0" cy="278424"/>
              </a:xfrm>
              <a:custGeom>
                <a:avLst/>
                <a:gdLst>
                  <a:gd name="T0" fmla="*/ 0 h 223"/>
                  <a:gd name="T1" fmla="*/ 223 h 223"/>
                  <a:gd name="T2" fmla="*/ 0 h 2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3">
                    <a:moveTo>
                      <a:pt x="0" y="0"/>
                    </a:moveTo>
                    <a:lnTo>
                      <a:pt x="0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stethoscope piece"/>
              <p:cNvSpPr>
                <a:spLocks noChangeShapeType="1"/>
              </p:cNvSpPr>
              <p:nvPr/>
            </p:nvSpPr>
            <p:spPr bwMode="auto">
              <a:xfrm>
                <a:off x="-573027" y="1619414"/>
                <a:ext cx="0" cy="27842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stethoscope piece"/>
              <p:cNvSpPr>
                <a:spLocks noEditPoints="1"/>
              </p:cNvSpPr>
              <p:nvPr/>
            </p:nvSpPr>
            <p:spPr bwMode="auto">
              <a:xfrm>
                <a:off x="-858942" y="1101271"/>
                <a:ext cx="571829" cy="900195"/>
              </a:xfrm>
              <a:custGeom>
                <a:avLst/>
                <a:gdLst>
                  <a:gd name="T0" fmla="*/ 210 w 210"/>
                  <a:gd name="T1" fmla="*/ 31 h 330"/>
                  <a:gd name="T2" fmla="*/ 207 w 210"/>
                  <a:gd name="T3" fmla="*/ 22 h 330"/>
                  <a:gd name="T4" fmla="*/ 174 w 210"/>
                  <a:gd name="T5" fmla="*/ 6 h 330"/>
                  <a:gd name="T6" fmla="*/ 163 w 210"/>
                  <a:gd name="T7" fmla="*/ 0 h 330"/>
                  <a:gd name="T8" fmla="*/ 150 w 210"/>
                  <a:gd name="T9" fmla="*/ 12 h 330"/>
                  <a:gd name="T10" fmla="*/ 163 w 210"/>
                  <a:gd name="T11" fmla="*/ 25 h 330"/>
                  <a:gd name="T12" fmla="*/ 172 w 210"/>
                  <a:gd name="T13" fmla="*/ 22 h 330"/>
                  <a:gd name="T14" fmla="*/ 194 w 210"/>
                  <a:gd name="T15" fmla="*/ 32 h 330"/>
                  <a:gd name="T16" fmla="*/ 105 w 210"/>
                  <a:gd name="T17" fmla="*/ 182 h 330"/>
                  <a:gd name="T18" fmla="*/ 17 w 210"/>
                  <a:gd name="T19" fmla="*/ 32 h 330"/>
                  <a:gd name="T20" fmla="*/ 38 w 210"/>
                  <a:gd name="T21" fmla="*/ 22 h 330"/>
                  <a:gd name="T22" fmla="*/ 47 w 210"/>
                  <a:gd name="T23" fmla="*/ 25 h 330"/>
                  <a:gd name="T24" fmla="*/ 60 w 210"/>
                  <a:gd name="T25" fmla="*/ 12 h 330"/>
                  <a:gd name="T26" fmla="*/ 47 w 210"/>
                  <a:gd name="T27" fmla="*/ 0 h 330"/>
                  <a:gd name="T28" fmla="*/ 36 w 210"/>
                  <a:gd name="T29" fmla="*/ 6 h 330"/>
                  <a:gd name="T30" fmla="*/ 4 w 210"/>
                  <a:gd name="T31" fmla="*/ 22 h 330"/>
                  <a:gd name="T32" fmla="*/ 0 w 210"/>
                  <a:gd name="T33" fmla="*/ 31 h 330"/>
                  <a:gd name="T34" fmla="*/ 97 w 210"/>
                  <a:gd name="T35" fmla="*/ 197 h 330"/>
                  <a:gd name="T36" fmla="*/ 97 w 210"/>
                  <a:gd name="T37" fmla="*/ 292 h 330"/>
                  <a:gd name="T38" fmla="*/ 97 w 210"/>
                  <a:gd name="T39" fmla="*/ 292 h 330"/>
                  <a:gd name="T40" fmla="*/ 138 w 210"/>
                  <a:gd name="T41" fmla="*/ 330 h 330"/>
                  <a:gd name="T42" fmla="*/ 179 w 210"/>
                  <a:gd name="T43" fmla="*/ 289 h 330"/>
                  <a:gd name="T44" fmla="*/ 138 w 210"/>
                  <a:gd name="T45" fmla="*/ 249 h 330"/>
                  <a:gd name="T46" fmla="*/ 113 w 210"/>
                  <a:gd name="T47" fmla="*/ 257 h 330"/>
                  <a:gd name="T48" fmla="*/ 113 w 210"/>
                  <a:gd name="T49" fmla="*/ 197 h 330"/>
                  <a:gd name="T50" fmla="*/ 210 w 210"/>
                  <a:gd name="T51" fmla="*/ 31 h 330"/>
                  <a:gd name="T52" fmla="*/ 138 w 210"/>
                  <a:gd name="T53" fmla="*/ 265 h 330"/>
                  <a:gd name="T54" fmla="*/ 163 w 210"/>
                  <a:gd name="T55" fmla="*/ 289 h 330"/>
                  <a:gd name="T56" fmla="*/ 138 w 210"/>
                  <a:gd name="T57" fmla="*/ 314 h 330"/>
                  <a:gd name="T58" fmla="*/ 113 w 210"/>
                  <a:gd name="T59" fmla="*/ 289 h 330"/>
                  <a:gd name="T60" fmla="*/ 138 w 210"/>
                  <a:gd name="T61" fmla="*/ 26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0" h="330">
                    <a:moveTo>
                      <a:pt x="210" y="31"/>
                    </a:moveTo>
                    <a:cubicBezTo>
                      <a:pt x="210" y="29"/>
                      <a:pt x="210" y="26"/>
                      <a:pt x="207" y="22"/>
                    </a:cubicBezTo>
                    <a:cubicBezTo>
                      <a:pt x="201" y="15"/>
                      <a:pt x="183" y="8"/>
                      <a:pt x="174" y="6"/>
                    </a:cubicBezTo>
                    <a:cubicBezTo>
                      <a:pt x="172" y="2"/>
                      <a:pt x="168" y="0"/>
                      <a:pt x="163" y="0"/>
                    </a:cubicBezTo>
                    <a:cubicBezTo>
                      <a:pt x="156" y="0"/>
                      <a:pt x="150" y="5"/>
                      <a:pt x="150" y="12"/>
                    </a:cubicBezTo>
                    <a:cubicBezTo>
                      <a:pt x="150" y="20"/>
                      <a:pt x="156" y="25"/>
                      <a:pt x="163" y="25"/>
                    </a:cubicBezTo>
                    <a:cubicBezTo>
                      <a:pt x="167" y="25"/>
                      <a:pt x="170" y="24"/>
                      <a:pt x="172" y="22"/>
                    </a:cubicBezTo>
                    <a:cubicBezTo>
                      <a:pt x="177" y="23"/>
                      <a:pt x="190" y="28"/>
                      <a:pt x="194" y="32"/>
                    </a:cubicBezTo>
                    <a:cubicBezTo>
                      <a:pt x="186" y="93"/>
                      <a:pt x="145" y="182"/>
                      <a:pt x="105" y="182"/>
                    </a:cubicBezTo>
                    <a:cubicBezTo>
                      <a:pt x="65" y="182"/>
                      <a:pt x="25" y="93"/>
                      <a:pt x="17" y="32"/>
                    </a:cubicBezTo>
                    <a:cubicBezTo>
                      <a:pt x="21" y="28"/>
                      <a:pt x="33" y="23"/>
                      <a:pt x="38" y="22"/>
                    </a:cubicBezTo>
                    <a:cubicBezTo>
                      <a:pt x="40" y="24"/>
                      <a:pt x="43" y="25"/>
                      <a:pt x="47" y="25"/>
                    </a:cubicBezTo>
                    <a:cubicBezTo>
                      <a:pt x="54" y="25"/>
                      <a:pt x="60" y="20"/>
                      <a:pt x="60" y="12"/>
                    </a:cubicBezTo>
                    <a:cubicBezTo>
                      <a:pt x="60" y="5"/>
                      <a:pt x="54" y="0"/>
                      <a:pt x="47" y="0"/>
                    </a:cubicBezTo>
                    <a:cubicBezTo>
                      <a:pt x="42" y="0"/>
                      <a:pt x="38" y="2"/>
                      <a:pt x="36" y="6"/>
                    </a:cubicBezTo>
                    <a:cubicBezTo>
                      <a:pt x="27" y="8"/>
                      <a:pt x="9" y="15"/>
                      <a:pt x="4" y="22"/>
                    </a:cubicBezTo>
                    <a:cubicBezTo>
                      <a:pt x="0" y="26"/>
                      <a:pt x="0" y="29"/>
                      <a:pt x="0" y="31"/>
                    </a:cubicBezTo>
                    <a:cubicBezTo>
                      <a:pt x="7" y="88"/>
                      <a:pt x="45" y="188"/>
                      <a:pt x="97" y="197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7" y="292"/>
                      <a:pt x="97" y="292"/>
                      <a:pt x="97" y="292"/>
                    </a:cubicBezTo>
                    <a:cubicBezTo>
                      <a:pt x="99" y="313"/>
                      <a:pt x="116" y="330"/>
                      <a:pt x="138" y="330"/>
                    </a:cubicBezTo>
                    <a:cubicBezTo>
                      <a:pt x="160" y="330"/>
                      <a:pt x="179" y="312"/>
                      <a:pt x="179" y="289"/>
                    </a:cubicBezTo>
                    <a:cubicBezTo>
                      <a:pt x="179" y="267"/>
                      <a:pt x="160" y="249"/>
                      <a:pt x="138" y="249"/>
                    </a:cubicBezTo>
                    <a:cubicBezTo>
                      <a:pt x="129" y="249"/>
                      <a:pt x="120" y="252"/>
                      <a:pt x="113" y="257"/>
                    </a:cubicBezTo>
                    <a:cubicBezTo>
                      <a:pt x="113" y="197"/>
                      <a:pt x="113" y="197"/>
                      <a:pt x="113" y="197"/>
                    </a:cubicBezTo>
                    <a:cubicBezTo>
                      <a:pt x="165" y="188"/>
                      <a:pt x="203" y="88"/>
                      <a:pt x="210" y="31"/>
                    </a:cubicBezTo>
                    <a:close/>
                    <a:moveTo>
                      <a:pt x="138" y="265"/>
                    </a:moveTo>
                    <a:cubicBezTo>
                      <a:pt x="152" y="265"/>
                      <a:pt x="163" y="276"/>
                      <a:pt x="163" y="289"/>
                    </a:cubicBezTo>
                    <a:cubicBezTo>
                      <a:pt x="163" y="303"/>
                      <a:pt x="152" y="314"/>
                      <a:pt x="138" y="314"/>
                    </a:cubicBezTo>
                    <a:cubicBezTo>
                      <a:pt x="124" y="314"/>
                      <a:pt x="113" y="303"/>
                      <a:pt x="113" y="289"/>
                    </a:cubicBezTo>
                    <a:cubicBezTo>
                      <a:pt x="113" y="276"/>
                      <a:pt x="124" y="265"/>
                      <a:pt x="138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stethoscope piece"/>
              <p:cNvSpPr>
                <a:spLocks/>
              </p:cNvSpPr>
              <p:nvPr/>
            </p:nvSpPr>
            <p:spPr bwMode="auto">
              <a:xfrm>
                <a:off x="-782781" y="1821676"/>
                <a:ext cx="245962" cy="136091"/>
              </a:xfrm>
              <a:custGeom>
                <a:avLst/>
                <a:gdLst>
                  <a:gd name="T0" fmla="*/ 0 w 197"/>
                  <a:gd name="T1" fmla="*/ 109 h 109"/>
                  <a:gd name="T2" fmla="*/ 197 w 197"/>
                  <a:gd name="T3" fmla="*/ 0 h 109"/>
                  <a:gd name="T4" fmla="*/ 0 w 197"/>
                  <a:gd name="T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7" h="109">
                    <a:moveTo>
                      <a:pt x="0" y="109"/>
                    </a:moveTo>
                    <a:lnTo>
                      <a:pt x="197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stethoscope piece"/>
              <p:cNvSpPr>
                <a:spLocks noChangeShapeType="1"/>
              </p:cNvSpPr>
              <p:nvPr/>
            </p:nvSpPr>
            <p:spPr bwMode="auto">
              <a:xfrm flipV="1">
                <a:off x="-782781" y="1821676"/>
                <a:ext cx="245962" cy="13609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stethoscope piece"/>
              <p:cNvSpPr>
                <a:spLocks/>
              </p:cNvSpPr>
              <p:nvPr/>
            </p:nvSpPr>
            <p:spPr bwMode="auto">
              <a:xfrm>
                <a:off x="-875173" y="1802948"/>
                <a:ext cx="348342" cy="242216"/>
              </a:xfrm>
              <a:custGeom>
                <a:avLst/>
                <a:gdLst>
                  <a:gd name="T0" fmla="*/ 128 w 128"/>
                  <a:gd name="T1" fmla="*/ 14 h 89"/>
                  <a:gd name="T2" fmla="*/ 120 w 128"/>
                  <a:gd name="T3" fmla="*/ 0 h 89"/>
                  <a:gd name="T4" fmla="*/ 57 w 128"/>
                  <a:gd name="T5" fmla="*/ 35 h 89"/>
                  <a:gd name="T6" fmla="*/ 32 w 128"/>
                  <a:gd name="T7" fmla="*/ 24 h 89"/>
                  <a:gd name="T8" fmla="*/ 0 w 128"/>
                  <a:gd name="T9" fmla="*/ 57 h 89"/>
                  <a:gd name="T10" fmla="*/ 32 w 128"/>
                  <a:gd name="T11" fmla="*/ 89 h 89"/>
                  <a:gd name="T12" fmla="*/ 65 w 128"/>
                  <a:gd name="T13" fmla="*/ 57 h 89"/>
                  <a:gd name="T14" fmla="*/ 64 w 128"/>
                  <a:gd name="T15" fmla="*/ 49 h 89"/>
                  <a:gd name="T16" fmla="*/ 128 w 128"/>
                  <a:gd name="T17" fmla="*/ 1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89">
                    <a:moveTo>
                      <a:pt x="128" y="14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1" y="28"/>
                      <a:pt x="42" y="24"/>
                      <a:pt x="32" y="24"/>
                    </a:cubicBezTo>
                    <a:cubicBezTo>
                      <a:pt x="14" y="24"/>
                      <a:pt x="0" y="39"/>
                      <a:pt x="0" y="57"/>
                    </a:cubicBezTo>
                    <a:cubicBezTo>
                      <a:pt x="0" y="75"/>
                      <a:pt x="14" y="89"/>
                      <a:pt x="32" y="89"/>
                    </a:cubicBezTo>
                    <a:cubicBezTo>
                      <a:pt x="50" y="89"/>
                      <a:pt x="65" y="75"/>
                      <a:pt x="65" y="57"/>
                    </a:cubicBezTo>
                    <a:cubicBezTo>
                      <a:pt x="65" y="54"/>
                      <a:pt x="65" y="52"/>
                      <a:pt x="64" y="49"/>
                    </a:cubicBezTo>
                    <a:lnTo>
                      <a:pt x="12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stethoscope piece"/>
              <p:cNvSpPr>
                <a:spLocks noEditPoints="1"/>
              </p:cNvSpPr>
              <p:nvPr/>
            </p:nvSpPr>
            <p:spPr bwMode="auto">
              <a:xfrm>
                <a:off x="-851451" y="1892843"/>
                <a:ext cx="128600" cy="127351"/>
              </a:xfrm>
              <a:custGeom>
                <a:avLst/>
                <a:gdLst>
                  <a:gd name="T0" fmla="*/ 23 w 47"/>
                  <a:gd name="T1" fmla="*/ 47 h 47"/>
                  <a:gd name="T2" fmla="*/ 0 w 47"/>
                  <a:gd name="T3" fmla="*/ 24 h 47"/>
                  <a:gd name="T4" fmla="*/ 23 w 47"/>
                  <a:gd name="T5" fmla="*/ 0 h 47"/>
                  <a:gd name="T6" fmla="*/ 47 w 47"/>
                  <a:gd name="T7" fmla="*/ 24 h 47"/>
                  <a:gd name="T8" fmla="*/ 23 w 47"/>
                  <a:gd name="T9" fmla="*/ 47 h 47"/>
                  <a:gd name="T10" fmla="*/ 23 w 47"/>
                  <a:gd name="T11" fmla="*/ 8 h 47"/>
                  <a:gd name="T12" fmla="*/ 8 w 47"/>
                  <a:gd name="T13" fmla="*/ 24 h 47"/>
                  <a:gd name="T14" fmla="*/ 23 w 47"/>
                  <a:gd name="T15" fmla="*/ 39 h 47"/>
                  <a:gd name="T16" fmla="*/ 39 w 47"/>
                  <a:gd name="T17" fmla="*/ 24 h 47"/>
                  <a:gd name="T18" fmla="*/ 23 w 47"/>
                  <a:gd name="T19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cubicBezTo>
                      <a:pt x="10" y="47"/>
                      <a:pt x="0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6" y="0"/>
                      <a:pt x="47" y="11"/>
                      <a:pt x="47" y="24"/>
                    </a:cubicBezTo>
                    <a:cubicBezTo>
                      <a:pt x="47" y="37"/>
                      <a:pt x="36" y="47"/>
                      <a:pt x="23" y="47"/>
                    </a:cubicBezTo>
                    <a:close/>
                    <a:moveTo>
                      <a:pt x="23" y="8"/>
                    </a:moveTo>
                    <a:cubicBezTo>
                      <a:pt x="15" y="8"/>
                      <a:pt x="8" y="15"/>
                      <a:pt x="8" y="24"/>
                    </a:cubicBezTo>
                    <a:cubicBezTo>
                      <a:pt x="8" y="32"/>
                      <a:pt x="15" y="39"/>
                      <a:pt x="23" y="39"/>
                    </a:cubicBezTo>
                    <a:cubicBezTo>
                      <a:pt x="32" y="39"/>
                      <a:pt x="39" y="32"/>
                      <a:pt x="39" y="24"/>
                    </a:cubicBezTo>
                    <a:cubicBezTo>
                      <a:pt x="39" y="15"/>
                      <a:pt x="32" y="8"/>
                      <a:pt x="23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359608" y="4815315"/>
            <a:ext cx="720000" cy="720000"/>
            <a:chOff x="370591" y="4910356"/>
            <a:chExt cx="720000" cy="720000"/>
          </a:xfrm>
        </p:grpSpPr>
        <p:sp>
          <p:nvSpPr>
            <p:cNvPr id="66" name="circle"/>
            <p:cNvSpPr>
              <a:spLocks noChangeArrowheads="1"/>
            </p:cNvSpPr>
            <p:nvPr/>
          </p:nvSpPr>
          <p:spPr bwMode="auto">
            <a:xfrm>
              <a:off x="370591" y="4910356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monitor"/>
            <p:cNvGrpSpPr/>
            <p:nvPr/>
          </p:nvGrpSpPr>
          <p:grpSpPr>
            <a:xfrm>
              <a:off x="503242" y="5093269"/>
              <a:ext cx="431369" cy="354174"/>
              <a:chOff x="2195513" y="3808413"/>
              <a:chExt cx="1036638" cy="846138"/>
            </a:xfrm>
          </p:grpSpPr>
          <p:sp>
            <p:nvSpPr>
              <p:cNvPr id="41" name="mointor piece"/>
              <p:cNvSpPr>
                <a:spLocks/>
              </p:cNvSpPr>
              <p:nvPr/>
            </p:nvSpPr>
            <p:spPr bwMode="auto">
              <a:xfrm>
                <a:off x="2195513" y="3808413"/>
                <a:ext cx="1036638" cy="846138"/>
              </a:xfrm>
              <a:custGeom>
                <a:avLst/>
                <a:gdLst>
                  <a:gd name="T0" fmla="*/ 270 w 299"/>
                  <a:gd name="T1" fmla="*/ 0 h 244"/>
                  <a:gd name="T2" fmla="*/ 30 w 299"/>
                  <a:gd name="T3" fmla="*/ 0 h 244"/>
                  <a:gd name="T4" fmla="*/ 0 w 299"/>
                  <a:gd name="T5" fmla="*/ 33 h 244"/>
                  <a:gd name="T6" fmla="*/ 0 w 299"/>
                  <a:gd name="T7" fmla="*/ 176 h 244"/>
                  <a:gd name="T8" fmla="*/ 30 w 299"/>
                  <a:gd name="T9" fmla="*/ 206 h 244"/>
                  <a:gd name="T10" fmla="*/ 72 w 299"/>
                  <a:gd name="T11" fmla="*/ 206 h 244"/>
                  <a:gd name="T12" fmla="*/ 72 w 299"/>
                  <a:gd name="T13" fmla="*/ 210 h 244"/>
                  <a:gd name="T14" fmla="*/ 72 w 299"/>
                  <a:gd name="T15" fmla="*/ 222 h 244"/>
                  <a:gd name="T16" fmla="*/ 88 w 299"/>
                  <a:gd name="T17" fmla="*/ 244 h 244"/>
                  <a:gd name="T18" fmla="*/ 208 w 299"/>
                  <a:gd name="T19" fmla="*/ 244 h 244"/>
                  <a:gd name="T20" fmla="*/ 228 w 299"/>
                  <a:gd name="T21" fmla="*/ 222 h 244"/>
                  <a:gd name="T22" fmla="*/ 228 w 299"/>
                  <a:gd name="T23" fmla="*/ 210 h 244"/>
                  <a:gd name="T24" fmla="*/ 227 w 299"/>
                  <a:gd name="T25" fmla="*/ 206 h 244"/>
                  <a:gd name="T26" fmla="*/ 270 w 299"/>
                  <a:gd name="T27" fmla="*/ 206 h 244"/>
                  <a:gd name="T28" fmla="*/ 299 w 299"/>
                  <a:gd name="T29" fmla="*/ 176 h 244"/>
                  <a:gd name="T30" fmla="*/ 299 w 299"/>
                  <a:gd name="T31" fmla="*/ 33 h 244"/>
                  <a:gd name="T32" fmla="*/ 270 w 299"/>
                  <a:gd name="T3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9" h="244">
                    <a:moveTo>
                      <a:pt x="27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95"/>
                      <a:pt x="15" y="206"/>
                      <a:pt x="30" y="206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2" y="207"/>
                      <a:pt x="72" y="209"/>
                      <a:pt x="72" y="210"/>
                    </a:cubicBezTo>
                    <a:cubicBezTo>
                      <a:pt x="72" y="222"/>
                      <a:pt x="72" y="222"/>
                      <a:pt x="72" y="222"/>
                    </a:cubicBezTo>
                    <a:cubicBezTo>
                      <a:pt x="72" y="236"/>
                      <a:pt x="80" y="244"/>
                      <a:pt x="88" y="244"/>
                    </a:cubicBezTo>
                    <a:cubicBezTo>
                      <a:pt x="208" y="244"/>
                      <a:pt x="208" y="244"/>
                      <a:pt x="208" y="244"/>
                    </a:cubicBezTo>
                    <a:cubicBezTo>
                      <a:pt x="220" y="244"/>
                      <a:pt x="228" y="235"/>
                      <a:pt x="228" y="222"/>
                    </a:cubicBezTo>
                    <a:cubicBezTo>
                      <a:pt x="228" y="210"/>
                      <a:pt x="228" y="210"/>
                      <a:pt x="228" y="210"/>
                    </a:cubicBezTo>
                    <a:cubicBezTo>
                      <a:pt x="228" y="209"/>
                      <a:pt x="227" y="207"/>
                      <a:pt x="227" y="206"/>
                    </a:cubicBezTo>
                    <a:cubicBezTo>
                      <a:pt x="270" y="206"/>
                      <a:pt x="270" y="206"/>
                      <a:pt x="270" y="206"/>
                    </a:cubicBezTo>
                    <a:cubicBezTo>
                      <a:pt x="288" y="206"/>
                      <a:pt x="299" y="195"/>
                      <a:pt x="299" y="176"/>
                    </a:cubicBezTo>
                    <a:cubicBezTo>
                      <a:pt x="299" y="33"/>
                      <a:pt x="299" y="33"/>
                      <a:pt x="299" y="33"/>
                    </a:cubicBezTo>
                    <a:cubicBezTo>
                      <a:pt x="299" y="13"/>
                      <a:pt x="287" y="0"/>
                      <a:pt x="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mointor piece"/>
              <p:cNvSpPr>
                <a:spLocks/>
              </p:cNvSpPr>
              <p:nvPr/>
            </p:nvSpPr>
            <p:spPr bwMode="auto">
              <a:xfrm>
                <a:off x="2298700" y="3910013"/>
                <a:ext cx="831850" cy="509588"/>
              </a:xfrm>
              <a:custGeom>
                <a:avLst/>
                <a:gdLst>
                  <a:gd name="T0" fmla="*/ 13 w 240"/>
                  <a:gd name="T1" fmla="*/ 147 h 147"/>
                  <a:gd name="T2" fmla="*/ 0 w 240"/>
                  <a:gd name="T3" fmla="*/ 134 h 147"/>
                  <a:gd name="T4" fmla="*/ 0 w 240"/>
                  <a:gd name="T5" fmla="*/ 17 h 147"/>
                  <a:gd name="T6" fmla="*/ 13 w 240"/>
                  <a:gd name="T7" fmla="*/ 0 h 147"/>
                  <a:gd name="T8" fmla="*/ 226 w 240"/>
                  <a:gd name="T9" fmla="*/ 0 h 147"/>
                  <a:gd name="T10" fmla="*/ 240 w 240"/>
                  <a:gd name="T11" fmla="*/ 17 h 147"/>
                  <a:gd name="T12" fmla="*/ 240 w 240"/>
                  <a:gd name="T13" fmla="*/ 134 h 147"/>
                  <a:gd name="T14" fmla="*/ 226 w 240"/>
                  <a:gd name="T15" fmla="*/ 147 h 147"/>
                  <a:gd name="T16" fmla="*/ 13 w 240"/>
                  <a:gd name="T17" fmla="*/ 147 h 147"/>
                  <a:gd name="T18" fmla="*/ 13 w 240"/>
                  <a:gd name="T1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0" h="147">
                    <a:moveTo>
                      <a:pt x="13" y="147"/>
                    </a:moveTo>
                    <a:cubicBezTo>
                      <a:pt x="6" y="147"/>
                      <a:pt x="0" y="141"/>
                      <a:pt x="0" y="13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36" y="0"/>
                      <a:pt x="240" y="7"/>
                      <a:pt x="240" y="17"/>
                    </a:cubicBezTo>
                    <a:cubicBezTo>
                      <a:pt x="240" y="134"/>
                      <a:pt x="240" y="134"/>
                      <a:pt x="240" y="134"/>
                    </a:cubicBezTo>
                    <a:cubicBezTo>
                      <a:pt x="240" y="141"/>
                      <a:pt x="236" y="147"/>
                      <a:pt x="226" y="147"/>
                    </a:cubicBezTo>
                    <a:cubicBezTo>
                      <a:pt x="13" y="147"/>
                      <a:pt x="13" y="147"/>
                      <a:pt x="13" y="147"/>
                    </a:cubicBezTo>
                    <a:cubicBezTo>
                      <a:pt x="13" y="147"/>
                      <a:pt x="13" y="147"/>
                      <a:pt x="13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mointor piece"/>
              <p:cNvSpPr>
                <a:spLocks noEditPoints="1"/>
              </p:cNvSpPr>
              <p:nvPr/>
            </p:nvSpPr>
            <p:spPr bwMode="auto">
              <a:xfrm>
                <a:off x="2286000" y="3895725"/>
                <a:ext cx="858838" cy="536575"/>
              </a:xfrm>
              <a:custGeom>
                <a:avLst/>
                <a:gdLst>
                  <a:gd name="T0" fmla="*/ 230 w 248"/>
                  <a:gd name="T1" fmla="*/ 155 h 155"/>
                  <a:gd name="T2" fmla="*/ 17 w 248"/>
                  <a:gd name="T3" fmla="*/ 155 h 155"/>
                  <a:gd name="T4" fmla="*/ 0 w 248"/>
                  <a:gd name="T5" fmla="*/ 138 h 155"/>
                  <a:gd name="T6" fmla="*/ 0 w 248"/>
                  <a:gd name="T7" fmla="*/ 21 h 155"/>
                  <a:gd name="T8" fmla="*/ 17 w 248"/>
                  <a:gd name="T9" fmla="*/ 0 h 155"/>
                  <a:gd name="T10" fmla="*/ 230 w 248"/>
                  <a:gd name="T11" fmla="*/ 0 h 155"/>
                  <a:gd name="T12" fmla="*/ 248 w 248"/>
                  <a:gd name="T13" fmla="*/ 21 h 155"/>
                  <a:gd name="T14" fmla="*/ 248 w 248"/>
                  <a:gd name="T15" fmla="*/ 138 h 155"/>
                  <a:gd name="T16" fmla="*/ 230 w 248"/>
                  <a:gd name="T17" fmla="*/ 155 h 155"/>
                  <a:gd name="T18" fmla="*/ 17 w 248"/>
                  <a:gd name="T19" fmla="*/ 8 h 155"/>
                  <a:gd name="T20" fmla="*/ 8 w 248"/>
                  <a:gd name="T21" fmla="*/ 21 h 155"/>
                  <a:gd name="T22" fmla="*/ 8 w 248"/>
                  <a:gd name="T23" fmla="*/ 138 h 155"/>
                  <a:gd name="T24" fmla="*/ 17 w 248"/>
                  <a:gd name="T25" fmla="*/ 147 h 155"/>
                  <a:gd name="T26" fmla="*/ 230 w 248"/>
                  <a:gd name="T27" fmla="*/ 147 h 155"/>
                  <a:gd name="T28" fmla="*/ 240 w 248"/>
                  <a:gd name="T29" fmla="*/ 138 h 155"/>
                  <a:gd name="T30" fmla="*/ 240 w 248"/>
                  <a:gd name="T31" fmla="*/ 21 h 155"/>
                  <a:gd name="T32" fmla="*/ 230 w 248"/>
                  <a:gd name="T33" fmla="*/ 8 h 155"/>
                  <a:gd name="T34" fmla="*/ 17 w 248"/>
                  <a:gd name="T35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8" h="155">
                    <a:moveTo>
                      <a:pt x="230" y="155"/>
                    </a:moveTo>
                    <a:cubicBezTo>
                      <a:pt x="17" y="155"/>
                      <a:pt x="17" y="155"/>
                      <a:pt x="17" y="155"/>
                    </a:cubicBezTo>
                    <a:cubicBezTo>
                      <a:pt x="8" y="155"/>
                      <a:pt x="0" y="147"/>
                      <a:pt x="0" y="13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8"/>
                      <a:pt x="9" y="0"/>
                      <a:pt x="17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48" y="4"/>
                      <a:pt x="248" y="21"/>
                    </a:cubicBezTo>
                    <a:cubicBezTo>
                      <a:pt x="248" y="138"/>
                      <a:pt x="248" y="138"/>
                      <a:pt x="248" y="138"/>
                    </a:cubicBezTo>
                    <a:cubicBezTo>
                      <a:pt x="248" y="146"/>
                      <a:pt x="243" y="155"/>
                      <a:pt x="230" y="155"/>
                    </a:cubicBezTo>
                    <a:close/>
                    <a:moveTo>
                      <a:pt x="17" y="8"/>
                    </a:moveTo>
                    <a:cubicBezTo>
                      <a:pt x="13" y="8"/>
                      <a:pt x="8" y="14"/>
                      <a:pt x="8" y="21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8" y="142"/>
                      <a:pt x="13" y="147"/>
                      <a:pt x="17" y="147"/>
                    </a:cubicBezTo>
                    <a:cubicBezTo>
                      <a:pt x="230" y="147"/>
                      <a:pt x="230" y="147"/>
                      <a:pt x="230" y="147"/>
                    </a:cubicBezTo>
                    <a:cubicBezTo>
                      <a:pt x="237" y="147"/>
                      <a:pt x="240" y="144"/>
                      <a:pt x="240" y="138"/>
                    </a:cubicBezTo>
                    <a:cubicBezTo>
                      <a:pt x="240" y="21"/>
                      <a:pt x="240" y="21"/>
                      <a:pt x="240" y="21"/>
                    </a:cubicBezTo>
                    <a:cubicBezTo>
                      <a:pt x="240" y="11"/>
                      <a:pt x="236" y="8"/>
                      <a:pt x="230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mointor piece"/>
              <p:cNvSpPr>
                <a:spLocks/>
              </p:cNvSpPr>
              <p:nvPr/>
            </p:nvSpPr>
            <p:spPr bwMode="auto">
              <a:xfrm>
                <a:off x="2286000" y="3992563"/>
                <a:ext cx="858838" cy="354013"/>
              </a:xfrm>
              <a:custGeom>
                <a:avLst/>
                <a:gdLst>
                  <a:gd name="T0" fmla="*/ 139 w 248"/>
                  <a:gd name="T1" fmla="*/ 102 h 102"/>
                  <a:gd name="T2" fmla="*/ 135 w 248"/>
                  <a:gd name="T3" fmla="*/ 99 h 102"/>
                  <a:gd name="T4" fmla="*/ 108 w 248"/>
                  <a:gd name="T5" fmla="*/ 15 h 102"/>
                  <a:gd name="T6" fmla="*/ 89 w 248"/>
                  <a:gd name="T7" fmla="*/ 54 h 102"/>
                  <a:gd name="T8" fmla="*/ 85 w 248"/>
                  <a:gd name="T9" fmla="*/ 56 h 102"/>
                  <a:gd name="T10" fmla="*/ 4 w 248"/>
                  <a:gd name="T11" fmla="*/ 56 h 102"/>
                  <a:gd name="T12" fmla="*/ 0 w 248"/>
                  <a:gd name="T13" fmla="*/ 52 h 102"/>
                  <a:gd name="T14" fmla="*/ 4 w 248"/>
                  <a:gd name="T15" fmla="*/ 48 h 102"/>
                  <a:gd name="T16" fmla="*/ 83 w 248"/>
                  <a:gd name="T17" fmla="*/ 48 h 102"/>
                  <a:gd name="T18" fmla="*/ 105 w 248"/>
                  <a:gd name="T19" fmla="*/ 2 h 102"/>
                  <a:gd name="T20" fmla="*/ 109 w 248"/>
                  <a:gd name="T21" fmla="*/ 0 h 102"/>
                  <a:gd name="T22" fmla="*/ 113 w 248"/>
                  <a:gd name="T23" fmla="*/ 3 h 102"/>
                  <a:gd name="T24" fmla="*/ 139 w 248"/>
                  <a:gd name="T25" fmla="*/ 85 h 102"/>
                  <a:gd name="T26" fmla="*/ 150 w 248"/>
                  <a:gd name="T27" fmla="*/ 50 h 102"/>
                  <a:gd name="T28" fmla="*/ 154 w 248"/>
                  <a:gd name="T29" fmla="*/ 47 h 102"/>
                  <a:gd name="T30" fmla="*/ 244 w 248"/>
                  <a:gd name="T31" fmla="*/ 47 h 102"/>
                  <a:gd name="T32" fmla="*/ 248 w 248"/>
                  <a:gd name="T33" fmla="*/ 51 h 102"/>
                  <a:gd name="T34" fmla="*/ 244 w 248"/>
                  <a:gd name="T35" fmla="*/ 55 h 102"/>
                  <a:gd name="T36" fmla="*/ 157 w 248"/>
                  <a:gd name="T37" fmla="*/ 55 h 102"/>
                  <a:gd name="T38" fmla="*/ 143 w 248"/>
                  <a:gd name="T39" fmla="*/ 99 h 102"/>
                  <a:gd name="T40" fmla="*/ 139 w 248"/>
                  <a:gd name="T41" fmla="*/ 102 h 102"/>
                  <a:gd name="T42" fmla="*/ 139 w 248"/>
                  <a:gd name="T4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8" h="102">
                    <a:moveTo>
                      <a:pt x="139" y="102"/>
                    </a:moveTo>
                    <a:cubicBezTo>
                      <a:pt x="137" y="102"/>
                      <a:pt x="136" y="101"/>
                      <a:pt x="135" y="99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8" y="55"/>
                      <a:pt x="87" y="56"/>
                      <a:pt x="85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2" y="56"/>
                      <a:pt x="0" y="54"/>
                      <a:pt x="0" y="52"/>
                    </a:cubicBezTo>
                    <a:cubicBezTo>
                      <a:pt x="0" y="50"/>
                      <a:pt x="2" y="48"/>
                      <a:pt x="4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1"/>
                      <a:pt x="108" y="0"/>
                      <a:pt x="109" y="0"/>
                    </a:cubicBezTo>
                    <a:cubicBezTo>
                      <a:pt x="111" y="0"/>
                      <a:pt x="112" y="1"/>
                      <a:pt x="113" y="3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50" y="50"/>
                      <a:pt x="150" y="50"/>
                      <a:pt x="150" y="50"/>
                    </a:cubicBezTo>
                    <a:cubicBezTo>
                      <a:pt x="151" y="48"/>
                      <a:pt x="152" y="47"/>
                      <a:pt x="154" y="47"/>
                    </a:cubicBezTo>
                    <a:cubicBezTo>
                      <a:pt x="244" y="47"/>
                      <a:pt x="244" y="47"/>
                      <a:pt x="244" y="47"/>
                    </a:cubicBezTo>
                    <a:cubicBezTo>
                      <a:pt x="246" y="47"/>
                      <a:pt x="248" y="49"/>
                      <a:pt x="248" y="51"/>
                    </a:cubicBezTo>
                    <a:cubicBezTo>
                      <a:pt x="248" y="53"/>
                      <a:pt x="246" y="55"/>
                      <a:pt x="244" y="55"/>
                    </a:cubicBezTo>
                    <a:cubicBezTo>
                      <a:pt x="157" y="55"/>
                      <a:pt x="157" y="55"/>
                      <a:pt x="157" y="55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101"/>
                      <a:pt x="141" y="102"/>
                      <a:pt x="139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359608" y="3884708"/>
            <a:ext cx="720000" cy="720000"/>
            <a:chOff x="384335" y="4082575"/>
            <a:chExt cx="720000" cy="720000"/>
          </a:xfrm>
        </p:grpSpPr>
        <p:sp>
          <p:nvSpPr>
            <p:cNvPr id="67" name="circle"/>
            <p:cNvSpPr>
              <a:spLocks noChangeArrowheads="1"/>
            </p:cNvSpPr>
            <p:nvPr/>
          </p:nvSpPr>
          <p:spPr bwMode="auto">
            <a:xfrm>
              <a:off x="384335" y="4082575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7" name="syringe"/>
            <p:cNvGrpSpPr/>
            <p:nvPr/>
          </p:nvGrpSpPr>
          <p:grpSpPr>
            <a:xfrm>
              <a:off x="651745" y="4198384"/>
              <a:ext cx="156185" cy="488381"/>
              <a:chOff x="773113" y="142875"/>
              <a:chExt cx="392113" cy="1289050"/>
            </a:xfrm>
          </p:grpSpPr>
          <p:sp>
            <p:nvSpPr>
              <p:cNvPr id="48" name="syringe piece"/>
              <p:cNvSpPr>
                <a:spLocks/>
              </p:cNvSpPr>
              <p:nvPr/>
            </p:nvSpPr>
            <p:spPr bwMode="auto">
              <a:xfrm>
                <a:off x="773113" y="142875"/>
                <a:ext cx="392113" cy="1289050"/>
              </a:xfrm>
              <a:custGeom>
                <a:avLst/>
                <a:gdLst>
                  <a:gd name="T0" fmla="*/ 109 w 113"/>
                  <a:gd name="T1" fmla="*/ 19 h 372"/>
                  <a:gd name="T2" fmla="*/ 113 w 113"/>
                  <a:gd name="T3" fmla="*/ 15 h 372"/>
                  <a:gd name="T4" fmla="*/ 113 w 113"/>
                  <a:gd name="T5" fmla="*/ 4 h 372"/>
                  <a:gd name="T6" fmla="*/ 109 w 113"/>
                  <a:gd name="T7" fmla="*/ 0 h 372"/>
                  <a:gd name="T8" fmla="*/ 4 w 113"/>
                  <a:gd name="T9" fmla="*/ 0 h 372"/>
                  <a:gd name="T10" fmla="*/ 0 w 113"/>
                  <a:gd name="T11" fmla="*/ 4 h 372"/>
                  <a:gd name="T12" fmla="*/ 0 w 113"/>
                  <a:gd name="T13" fmla="*/ 15 h 372"/>
                  <a:gd name="T14" fmla="*/ 4 w 113"/>
                  <a:gd name="T15" fmla="*/ 19 h 372"/>
                  <a:gd name="T16" fmla="*/ 25 w 113"/>
                  <a:gd name="T17" fmla="*/ 19 h 372"/>
                  <a:gd name="T18" fmla="*/ 25 w 113"/>
                  <a:gd name="T19" fmla="*/ 55 h 372"/>
                  <a:gd name="T20" fmla="*/ 4 w 113"/>
                  <a:gd name="T21" fmla="*/ 55 h 372"/>
                  <a:gd name="T22" fmla="*/ 0 w 113"/>
                  <a:gd name="T23" fmla="*/ 59 h 372"/>
                  <a:gd name="T24" fmla="*/ 0 w 113"/>
                  <a:gd name="T25" fmla="*/ 294 h 372"/>
                  <a:gd name="T26" fmla="*/ 4 w 113"/>
                  <a:gd name="T27" fmla="*/ 298 h 372"/>
                  <a:gd name="T28" fmla="*/ 31 w 113"/>
                  <a:gd name="T29" fmla="*/ 298 h 372"/>
                  <a:gd name="T30" fmla="*/ 31 w 113"/>
                  <a:gd name="T31" fmla="*/ 311 h 372"/>
                  <a:gd name="T32" fmla="*/ 35 w 113"/>
                  <a:gd name="T33" fmla="*/ 315 h 372"/>
                  <a:gd name="T34" fmla="*/ 52 w 113"/>
                  <a:gd name="T35" fmla="*/ 315 h 372"/>
                  <a:gd name="T36" fmla="*/ 52 w 113"/>
                  <a:gd name="T37" fmla="*/ 368 h 372"/>
                  <a:gd name="T38" fmla="*/ 56 w 113"/>
                  <a:gd name="T39" fmla="*/ 372 h 372"/>
                  <a:gd name="T40" fmla="*/ 60 w 113"/>
                  <a:gd name="T41" fmla="*/ 368 h 372"/>
                  <a:gd name="T42" fmla="*/ 60 w 113"/>
                  <a:gd name="T43" fmla="*/ 315 h 372"/>
                  <a:gd name="T44" fmla="*/ 77 w 113"/>
                  <a:gd name="T45" fmla="*/ 315 h 372"/>
                  <a:gd name="T46" fmla="*/ 81 w 113"/>
                  <a:gd name="T47" fmla="*/ 311 h 372"/>
                  <a:gd name="T48" fmla="*/ 81 w 113"/>
                  <a:gd name="T49" fmla="*/ 298 h 372"/>
                  <a:gd name="T50" fmla="*/ 109 w 113"/>
                  <a:gd name="T51" fmla="*/ 298 h 372"/>
                  <a:gd name="T52" fmla="*/ 113 w 113"/>
                  <a:gd name="T53" fmla="*/ 294 h 372"/>
                  <a:gd name="T54" fmla="*/ 113 w 113"/>
                  <a:gd name="T55" fmla="*/ 59 h 372"/>
                  <a:gd name="T56" fmla="*/ 109 w 113"/>
                  <a:gd name="T57" fmla="*/ 55 h 372"/>
                  <a:gd name="T58" fmla="*/ 88 w 113"/>
                  <a:gd name="T59" fmla="*/ 55 h 372"/>
                  <a:gd name="T60" fmla="*/ 88 w 113"/>
                  <a:gd name="T61" fmla="*/ 19 h 372"/>
                  <a:gd name="T62" fmla="*/ 109 w 113"/>
                  <a:gd name="T63" fmla="*/ 1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3" h="372">
                    <a:moveTo>
                      <a:pt x="109" y="19"/>
                    </a:moveTo>
                    <a:cubicBezTo>
                      <a:pt x="111" y="19"/>
                      <a:pt x="113" y="17"/>
                      <a:pt x="113" y="15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2"/>
                      <a:pt x="111" y="0"/>
                      <a:pt x="10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2" y="55"/>
                      <a:pt x="0" y="57"/>
                      <a:pt x="0" y="59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296"/>
                      <a:pt x="2" y="298"/>
                      <a:pt x="4" y="298"/>
                    </a:cubicBezTo>
                    <a:cubicBezTo>
                      <a:pt x="31" y="298"/>
                      <a:pt x="31" y="298"/>
                      <a:pt x="31" y="298"/>
                    </a:cubicBezTo>
                    <a:cubicBezTo>
                      <a:pt x="31" y="311"/>
                      <a:pt x="31" y="311"/>
                      <a:pt x="31" y="311"/>
                    </a:cubicBezTo>
                    <a:cubicBezTo>
                      <a:pt x="31" y="313"/>
                      <a:pt x="33" y="315"/>
                      <a:pt x="35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68"/>
                      <a:pt x="52" y="368"/>
                      <a:pt x="52" y="368"/>
                    </a:cubicBezTo>
                    <a:cubicBezTo>
                      <a:pt x="52" y="371"/>
                      <a:pt x="54" y="372"/>
                      <a:pt x="56" y="372"/>
                    </a:cubicBezTo>
                    <a:cubicBezTo>
                      <a:pt x="59" y="372"/>
                      <a:pt x="60" y="371"/>
                      <a:pt x="60" y="368"/>
                    </a:cubicBezTo>
                    <a:cubicBezTo>
                      <a:pt x="60" y="315"/>
                      <a:pt x="60" y="315"/>
                      <a:pt x="60" y="315"/>
                    </a:cubicBezTo>
                    <a:cubicBezTo>
                      <a:pt x="77" y="315"/>
                      <a:pt x="77" y="315"/>
                      <a:pt x="77" y="315"/>
                    </a:cubicBezTo>
                    <a:cubicBezTo>
                      <a:pt x="80" y="315"/>
                      <a:pt x="81" y="313"/>
                      <a:pt x="81" y="311"/>
                    </a:cubicBezTo>
                    <a:cubicBezTo>
                      <a:pt x="81" y="298"/>
                      <a:pt x="81" y="298"/>
                      <a:pt x="81" y="298"/>
                    </a:cubicBezTo>
                    <a:cubicBezTo>
                      <a:pt x="109" y="298"/>
                      <a:pt x="109" y="298"/>
                      <a:pt x="109" y="298"/>
                    </a:cubicBezTo>
                    <a:cubicBezTo>
                      <a:pt x="111" y="298"/>
                      <a:pt x="113" y="296"/>
                      <a:pt x="113" y="294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57"/>
                      <a:pt x="111" y="55"/>
                      <a:pt x="109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19"/>
                      <a:pt x="88" y="19"/>
                      <a:pt x="88" y="19"/>
                    </a:cubicBezTo>
                    <a:lnTo>
                      <a:pt x="109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syringe piece"/>
              <p:cNvSpPr>
                <a:spLocks/>
              </p:cNvSpPr>
              <p:nvPr/>
            </p:nvSpPr>
            <p:spPr bwMode="auto">
              <a:xfrm>
                <a:off x="1027113" y="461963"/>
                <a:ext cx="106363" cy="26988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1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syringe piece"/>
              <p:cNvSpPr>
                <a:spLocks/>
              </p:cNvSpPr>
              <p:nvPr/>
            </p:nvSpPr>
            <p:spPr bwMode="auto">
              <a:xfrm>
                <a:off x="946150" y="541338"/>
                <a:ext cx="187325" cy="26988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1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syringe piece"/>
              <p:cNvSpPr>
                <a:spLocks/>
              </p:cNvSpPr>
              <p:nvPr/>
            </p:nvSpPr>
            <p:spPr bwMode="auto">
              <a:xfrm>
                <a:off x="1027113" y="620713"/>
                <a:ext cx="106363" cy="28575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1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syringe piece"/>
              <p:cNvSpPr>
                <a:spLocks/>
              </p:cNvSpPr>
              <p:nvPr/>
            </p:nvSpPr>
            <p:spPr bwMode="auto">
              <a:xfrm>
                <a:off x="946150" y="700088"/>
                <a:ext cx="187325" cy="28575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1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syringe piece"/>
              <p:cNvSpPr>
                <a:spLocks/>
              </p:cNvSpPr>
              <p:nvPr/>
            </p:nvSpPr>
            <p:spPr bwMode="auto">
              <a:xfrm>
                <a:off x="1027113" y="781050"/>
                <a:ext cx="106363" cy="26988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2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syringe piece"/>
              <p:cNvSpPr>
                <a:spLocks/>
              </p:cNvSpPr>
              <p:nvPr/>
            </p:nvSpPr>
            <p:spPr bwMode="auto">
              <a:xfrm>
                <a:off x="946150" y="860425"/>
                <a:ext cx="187325" cy="26988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syringe piece"/>
              <p:cNvSpPr>
                <a:spLocks/>
              </p:cNvSpPr>
              <p:nvPr/>
            </p:nvSpPr>
            <p:spPr bwMode="auto">
              <a:xfrm>
                <a:off x="1027113" y="939800"/>
                <a:ext cx="106363" cy="28575"/>
              </a:xfrm>
              <a:custGeom>
                <a:avLst/>
                <a:gdLst>
                  <a:gd name="T0" fmla="*/ 27 w 31"/>
                  <a:gd name="T1" fmla="*/ 8 h 8"/>
                  <a:gd name="T2" fmla="*/ 4 w 31"/>
                  <a:gd name="T3" fmla="*/ 8 h 8"/>
                  <a:gd name="T4" fmla="*/ 0 w 31"/>
                  <a:gd name="T5" fmla="*/ 4 h 8"/>
                  <a:gd name="T6" fmla="*/ 4 w 31"/>
                  <a:gd name="T7" fmla="*/ 0 h 8"/>
                  <a:gd name="T8" fmla="*/ 27 w 31"/>
                  <a:gd name="T9" fmla="*/ 0 h 8"/>
                  <a:gd name="T10" fmla="*/ 31 w 31"/>
                  <a:gd name="T11" fmla="*/ 4 h 8"/>
                  <a:gd name="T12" fmla="*/ 27 w 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7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1" y="2"/>
                      <a:pt x="31" y="4"/>
                    </a:cubicBezTo>
                    <a:cubicBezTo>
                      <a:pt x="31" y="6"/>
                      <a:pt x="29" y="8"/>
                      <a:pt x="27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syringe piece"/>
              <p:cNvSpPr>
                <a:spLocks/>
              </p:cNvSpPr>
              <p:nvPr/>
            </p:nvSpPr>
            <p:spPr bwMode="auto">
              <a:xfrm>
                <a:off x="946150" y="1019175"/>
                <a:ext cx="187325" cy="28575"/>
              </a:xfrm>
              <a:custGeom>
                <a:avLst/>
                <a:gdLst>
                  <a:gd name="T0" fmla="*/ 50 w 54"/>
                  <a:gd name="T1" fmla="*/ 8 h 8"/>
                  <a:gd name="T2" fmla="*/ 4 w 54"/>
                  <a:gd name="T3" fmla="*/ 8 h 8"/>
                  <a:gd name="T4" fmla="*/ 0 w 54"/>
                  <a:gd name="T5" fmla="*/ 4 h 8"/>
                  <a:gd name="T6" fmla="*/ 4 w 54"/>
                  <a:gd name="T7" fmla="*/ 0 h 8"/>
                  <a:gd name="T8" fmla="*/ 50 w 54"/>
                  <a:gd name="T9" fmla="*/ 0 h 8"/>
                  <a:gd name="T10" fmla="*/ 54 w 54"/>
                  <a:gd name="T11" fmla="*/ 4 h 8"/>
                  <a:gd name="T12" fmla="*/ 50 w 5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8">
                    <a:moveTo>
                      <a:pt x="5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ubicBezTo>
                      <a:pt x="54" y="6"/>
                      <a:pt x="52" y="8"/>
                      <a:pt x="50" y="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4" name="Прямоугольник 73"/>
          <p:cNvSpPr/>
          <p:nvPr/>
        </p:nvSpPr>
        <p:spPr>
          <a:xfrm>
            <a:off x="1189515" y="4063709"/>
            <a:ext cx="647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уходе за больными острыми респираторными вирусными инфекциями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189515" y="4928296"/>
            <a:ext cx="6367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общении с лицами с признаками острой респираторной вирусной инфекции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189515" y="5792883"/>
            <a:ext cx="647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рисках инфицирования другими инфекциями, передающимися воздушно-капельным путем.</a:t>
            </a:r>
            <a:endParaRPr lang="ru-RU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3288" y="2070315"/>
            <a:ext cx="4910393" cy="4786303"/>
          </a:xfrm>
          <a:prstGeom prst="rect">
            <a:avLst/>
          </a:prstGeom>
        </p:spPr>
      </p:pic>
      <p:grpSp>
        <p:nvGrpSpPr>
          <p:cNvPr id="78" name="Группа 77"/>
          <p:cNvGrpSpPr/>
          <p:nvPr/>
        </p:nvGrpSpPr>
        <p:grpSpPr>
          <a:xfrm>
            <a:off x="359608" y="5745922"/>
            <a:ext cx="720000" cy="720000"/>
            <a:chOff x="3985266" y="5544468"/>
            <a:chExt cx="720000" cy="720000"/>
          </a:xfrm>
        </p:grpSpPr>
        <p:sp>
          <p:nvSpPr>
            <p:cNvPr id="79" name="circle"/>
            <p:cNvSpPr>
              <a:spLocks noChangeArrowheads="1"/>
            </p:cNvSpPr>
            <p:nvPr/>
          </p:nvSpPr>
          <p:spPr bwMode="auto">
            <a:xfrm>
              <a:off x="3985266" y="554446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0" name="thermometer"/>
            <p:cNvGrpSpPr/>
            <p:nvPr/>
          </p:nvGrpSpPr>
          <p:grpSpPr>
            <a:xfrm>
              <a:off x="4085748" y="5722167"/>
              <a:ext cx="478672" cy="364602"/>
              <a:chOff x="2374900" y="5594350"/>
              <a:chExt cx="1085850" cy="827088"/>
            </a:xfrm>
          </p:grpSpPr>
          <p:sp>
            <p:nvSpPr>
              <p:cNvPr id="81" name="Freeform 6"/>
              <p:cNvSpPr>
                <a:spLocks/>
              </p:cNvSpPr>
              <p:nvPr/>
            </p:nvSpPr>
            <p:spPr bwMode="auto">
              <a:xfrm>
                <a:off x="2374900" y="5594350"/>
                <a:ext cx="1085850" cy="827088"/>
              </a:xfrm>
              <a:custGeom>
                <a:avLst/>
                <a:gdLst>
                  <a:gd name="T0" fmla="*/ 310 w 313"/>
                  <a:gd name="T1" fmla="*/ 43 h 238"/>
                  <a:gd name="T2" fmla="*/ 284 w 313"/>
                  <a:gd name="T3" fmla="*/ 6 h 238"/>
                  <a:gd name="T4" fmla="*/ 273 w 313"/>
                  <a:gd name="T5" fmla="*/ 0 h 238"/>
                  <a:gd name="T6" fmla="*/ 273 w 313"/>
                  <a:gd name="T7" fmla="*/ 0 h 238"/>
                  <a:gd name="T8" fmla="*/ 266 w 313"/>
                  <a:gd name="T9" fmla="*/ 3 h 238"/>
                  <a:gd name="T10" fmla="*/ 64 w 313"/>
                  <a:gd name="T11" fmla="*/ 144 h 238"/>
                  <a:gd name="T12" fmla="*/ 60 w 313"/>
                  <a:gd name="T13" fmla="*/ 163 h 238"/>
                  <a:gd name="T14" fmla="*/ 64 w 313"/>
                  <a:gd name="T15" fmla="*/ 167 h 238"/>
                  <a:gd name="T16" fmla="*/ 36 w 313"/>
                  <a:gd name="T17" fmla="*/ 186 h 238"/>
                  <a:gd name="T18" fmla="*/ 30 w 313"/>
                  <a:gd name="T19" fmla="*/ 185 h 238"/>
                  <a:gd name="T20" fmla="*/ 14 w 313"/>
                  <a:gd name="T21" fmla="*/ 190 h 238"/>
                  <a:gd name="T22" fmla="*/ 8 w 313"/>
                  <a:gd name="T23" fmla="*/ 227 h 238"/>
                  <a:gd name="T24" fmla="*/ 30 w 313"/>
                  <a:gd name="T25" fmla="*/ 238 h 238"/>
                  <a:gd name="T26" fmla="*/ 45 w 313"/>
                  <a:gd name="T27" fmla="*/ 233 h 238"/>
                  <a:gd name="T28" fmla="*/ 56 w 313"/>
                  <a:gd name="T29" fmla="*/ 214 h 238"/>
                  <a:gd name="T30" fmla="*/ 83 w 313"/>
                  <a:gd name="T31" fmla="*/ 195 h 238"/>
                  <a:gd name="T32" fmla="*/ 86 w 313"/>
                  <a:gd name="T33" fmla="*/ 199 h 238"/>
                  <a:gd name="T34" fmla="*/ 97 w 313"/>
                  <a:gd name="T35" fmla="*/ 205 h 238"/>
                  <a:gd name="T36" fmla="*/ 104 w 313"/>
                  <a:gd name="T37" fmla="*/ 202 h 238"/>
                  <a:gd name="T38" fmla="*/ 307 w 313"/>
                  <a:gd name="T39" fmla="*/ 61 h 238"/>
                  <a:gd name="T40" fmla="*/ 312 w 313"/>
                  <a:gd name="T41" fmla="*/ 52 h 238"/>
                  <a:gd name="T42" fmla="*/ 310 w 313"/>
                  <a:gd name="T43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238">
                    <a:moveTo>
                      <a:pt x="310" y="43"/>
                    </a:moveTo>
                    <a:cubicBezTo>
                      <a:pt x="284" y="6"/>
                      <a:pt x="284" y="6"/>
                      <a:pt x="284" y="6"/>
                    </a:cubicBezTo>
                    <a:cubicBezTo>
                      <a:pt x="282" y="2"/>
                      <a:pt x="278" y="0"/>
                      <a:pt x="273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8" y="1"/>
                      <a:pt x="266" y="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58" y="148"/>
                      <a:pt x="56" y="157"/>
                      <a:pt x="60" y="163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4" y="186"/>
                      <a:pt x="32" y="185"/>
                      <a:pt x="30" y="185"/>
                    </a:cubicBezTo>
                    <a:cubicBezTo>
                      <a:pt x="24" y="185"/>
                      <a:pt x="19" y="187"/>
                      <a:pt x="14" y="190"/>
                    </a:cubicBezTo>
                    <a:cubicBezTo>
                      <a:pt x="3" y="198"/>
                      <a:pt x="0" y="215"/>
                      <a:pt x="8" y="227"/>
                    </a:cubicBezTo>
                    <a:cubicBezTo>
                      <a:pt x="13" y="234"/>
                      <a:pt x="21" y="238"/>
                      <a:pt x="30" y="238"/>
                    </a:cubicBezTo>
                    <a:cubicBezTo>
                      <a:pt x="35" y="238"/>
                      <a:pt x="40" y="236"/>
                      <a:pt x="45" y="233"/>
                    </a:cubicBezTo>
                    <a:cubicBezTo>
                      <a:pt x="51" y="228"/>
                      <a:pt x="55" y="221"/>
                      <a:pt x="56" y="214"/>
                    </a:cubicBezTo>
                    <a:cubicBezTo>
                      <a:pt x="83" y="195"/>
                      <a:pt x="83" y="195"/>
                      <a:pt x="83" y="19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9" y="203"/>
                      <a:pt x="93" y="205"/>
                      <a:pt x="97" y="205"/>
                    </a:cubicBezTo>
                    <a:cubicBezTo>
                      <a:pt x="100" y="205"/>
                      <a:pt x="102" y="204"/>
                      <a:pt x="104" y="202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9" y="59"/>
                      <a:pt x="311" y="56"/>
                      <a:pt x="312" y="52"/>
                    </a:cubicBezTo>
                    <a:cubicBezTo>
                      <a:pt x="313" y="49"/>
                      <a:pt x="312" y="45"/>
                      <a:pt x="31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thermometer piece"/>
              <p:cNvSpPr>
                <a:spLocks/>
              </p:cNvSpPr>
              <p:nvPr/>
            </p:nvSpPr>
            <p:spPr bwMode="auto">
              <a:xfrm>
                <a:off x="2620963" y="5813425"/>
                <a:ext cx="544513" cy="447675"/>
              </a:xfrm>
              <a:custGeom>
                <a:avLst/>
                <a:gdLst>
                  <a:gd name="T0" fmla="*/ 156 w 157"/>
                  <a:gd name="T1" fmla="*/ 33 h 129"/>
                  <a:gd name="T2" fmla="*/ 135 w 157"/>
                  <a:gd name="T3" fmla="*/ 3 h 129"/>
                  <a:gd name="T4" fmla="*/ 129 w 157"/>
                  <a:gd name="T5" fmla="*/ 0 h 129"/>
                  <a:gd name="T6" fmla="*/ 129 w 157"/>
                  <a:gd name="T7" fmla="*/ 0 h 129"/>
                  <a:gd name="T8" fmla="*/ 125 w 157"/>
                  <a:gd name="T9" fmla="*/ 1 h 129"/>
                  <a:gd name="T10" fmla="*/ 3 w 157"/>
                  <a:gd name="T11" fmla="*/ 86 h 129"/>
                  <a:gd name="T12" fmla="*/ 0 w 157"/>
                  <a:gd name="T13" fmla="*/ 91 h 129"/>
                  <a:gd name="T14" fmla="*/ 2 w 157"/>
                  <a:gd name="T15" fmla="*/ 96 h 129"/>
                  <a:gd name="T16" fmla="*/ 23 w 157"/>
                  <a:gd name="T17" fmla="*/ 126 h 129"/>
                  <a:gd name="T18" fmla="*/ 29 w 157"/>
                  <a:gd name="T19" fmla="*/ 129 h 129"/>
                  <a:gd name="T20" fmla="*/ 33 w 157"/>
                  <a:gd name="T21" fmla="*/ 128 h 129"/>
                  <a:gd name="T22" fmla="*/ 154 w 157"/>
                  <a:gd name="T23" fmla="*/ 43 h 129"/>
                  <a:gd name="T24" fmla="*/ 157 w 157"/>
                  <a:gd name="T25" fmla="*/ 38 h 129"/>
                  <a:gd name="T26" fmla="*/ 156 w 157"/>
                  <a:gd name="T27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9">
                    <a:moveTo>
                      <a:pt x="156" y="33"/>
                    </a:move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1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6" y="0"/>
                      <a:pt x="125" y="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7"/>
                      <a:pt x="1" y="89"/>
                      <a:pt x="0" y="91"/>
                    </a:cubicBezTo>
                    <a:cubicBezTo>
                      <a:pt x="0" y="92"/>
                      <a:pt x="1" y="94"/>
                      <a:pt x="2" y="9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8"/>
                      <a:pt x="26" y="129"/>
                      <a:pt x="29" y="129"/>
                    </a:cubicBezTo>
                    <a:cubicBezTo>
                      <a:pt x="30" y="129"/>
                      <a:pt x="31" y="129"/>
                      <a:pt x="33" y="12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6" y="42"/>
                      <a:pt x="157" y="40"/>
                      <a:pt x="157" y="38"/>
                    </a:cubicBezTo>
                    <a:cubicBezTo>
                      <a:pt x="157" y="36"/>
                      <a:pt x="157" y="34"/>
                      <a:pt x="156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thermometer piece"/>
              <p:cNvSpPr>
                <a:spLocks/>
              </p:cNvSpPr>
              <p:nvPr/>
            </p:nvSpPr>
            <p:spPr bwMode="auto">
              <a:xfrm>
                <a:off x="3214688" y="5748338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thermometer piece"/>
              <p:cNvSpPr>
                <a:spLocks noChangeShapeType="1"/>
              </p:cNvSpPr>
              <p:nvPr/>
            </p:nvSpPr>
            <p:spPr bwMode="auto">
              <a:xfrm>
                <a:off x="3214688" y="5748338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thermometer piece"/>
              <p:cNvSpPr>
                <a:spLocks/>
              </p:cNvSpPr>
              <p:nvPr/>
            </p:nvSpPr>
            <p:spPr bwMode="auto">
              <a:xfrm>
                <a:off x="3200400" y="573405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6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thermometer piece"/>
              <p:cNvSpPr>
                <a:spLocks/>
              </p:cNvSpPr>
              <p:nvPr/>
            </p:nvSpPr>
            <p:spPr bwMode="auto">
              <a:xfrm>
                <a:off x="3135313" y="5803900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thermometer piece"/>
              <p:cNvSpPr>
                <a:spLocks noChangeShapeType="1"/>
              </p:cNvSpPr>
              <p:nvPr/>
            </p:nvSpPr>
            <p:spPr bwMode="auto">
              <a:xfrm>
                <a:off x="3135313" y="5803900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thermometer piece"/>
              <p:cNvSpPr>
                <a:spLocks/>
              </p:cNvSpPr>
              <p:nvPr/>
            </p:nvSpPr>
            <p:spPr bwMode="auto">
              <a:xfrm>
                <a:off x="3121025" y="578961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thermometer piece"/>
              <p:cNvSpPr>
                <a:spLocks/>
              </p:cNvSpPr>
              <p:nvPr/>
            </p:nvSpPr>
            <p:spPr bwMode="auto">
              <a:xfrm>
                <a:off x="3054350" y="5859463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thermometer piece"/>
              <p:cNvSpPr>
                <a:spLocks noChangeShapeType="1"/>
              </p:cNvSpPr>
              <p:nvPr/>
            </p:nvSpPr>
            <p:spPr bwMode="auto">
              <a:xfrm>
                <a:off x="3054350" y="5859463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thermometer piece"/>
              <p:cNvSpPr>
                <a:spLocks/>
              </p:cNvSpPr>
              <p:nvPr/>
            </p:nvSpPr>
            <p:spPr bwMode="auto">
              <a:xfrm>
                <a:off x="3041650" y="5845175"/>
                <a:ext cx="88900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thermometer piece"/>
              <p:cNvSpPr>
                <a:spLocks/>
              </p:cNvSpPr>
              <p:nvPr/>
            </p:nvSpPr>
            <p:spPr bwMode="auto">
              <a:xfrm>
                <a:off x="2974975" y="5915025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thermometer piece"/>
              <p:cNvSpPr>
                <a:spLocks noChangeShapeType="1"/>
              </p:cNvSpPr>
              <p:nvPr/>
            </p:nvSpPr>
            <p:spPr bwMode="auto">
              <a:xfrm>
                <a:off x="2974975" y="5915025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thermometer piece"/>
              <p:cNvSpPr>
                <a:spLocks/>
              </p:cNvSpPr>
              <p:nvPr/>
            </p:nvSpPr>
            <p:spPr bwMode="auto">
              <a:xfrm>
                <a:off x="2960688" y="5900738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thermometer piece"/>
              <p:cNvSpPr>
                <a:spLocks/>
              </p:cNvSpPr>
              <p:nvPr/>
            </p:nvSpPr>
            <p:spPr bwMode="auto">
              <a:xfrm>
                <a:off x="2895600" y="5973763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thermometer piece"/>
              <p:cNvSpPr>
                <a:spLocks noChangeShapeType="1"/>
              </p:cNvSpPr>
              <p:nvPr/>
            </p:nvSpPr>
            <p:spPr bwMode="auto">
              <a:xfrm>
                <a:off x="2895600" y="5973763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thermometer piece"/>
              <p:cNvSpPr>
                <a:spLocks/>
              </p:cNvSpPr>
              <p:nvPr/>
            </p:nvSpPr>
            <p:spPr bwMode="auto">
              <a:xfrm>
                <a:off x="2881313" y="595630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thermometer piece"/>
              <p:cNvSpPr>
                <a:spLocks/>
              </p:cNvSpPr>
              <p:nvPr/>
            </p:nvSpPr>
            <p:spPr bwMode="auto">
              <a:xfrm>
                <a:off x="2816225" y="6029325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thermometer piece"/>
              <p:cNvSpPr>
                <a:spLocks noChangeShapeType="1"/>
              </p:cNvSpPr>
              <p:nvPr/>
            </p:nvSpPr>
            <p:spPr bwMode="auto">
              <a:xfrm>
                <a:off x="2816225" y="6029325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thermometer piece"/>
              <p:cNvSpPr>
                <a:spLocks/>
              </p:cNvSpPr>
              <p:nvPr/>
            </p:nvSpPr>
            <p:spPr bwMode="auto">
              <a:xfrm>
                <a:off x="2801938" y="601186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thermometer piece"/>
              <p:cNvSpPr>
                <a:spLocks/>
              </p:cNvSpPr>
              <p:nvPr/>
            </p:nvSpPr>
            <p:spPr bwMode="auto">
              <a:xfrm>
                <a:off x="2735263" y="6084888"/>
                <a:ext cx="63500" cy="82550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52 h 52"/>
                  <a:gd name="T4" fmla="*/ 0 w 40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thermometer piece"/>
              <p:cNvSpPr>
                <a:spLocks noChangeShapeType="1"/>
              </p:cNvSpPr>
              <p:nvPr/>
            </p:nvSpPr>
            <p:spPr bwMode="auto">
              <a:xfrm>
                <a:off x="2735263" y="6084888"/>
                <a:ext cx="63500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thermometer piece"/>
              <p:cNvSpPr>
                <a:spLocks/>
              </p:cNvSpPr>
              <p:nvPr/>
            </p:nvSpPr>
            <p:spPr bwMode="auto">
              <a:xfrm>
                <a:off x="2722563" y="6067425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82326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826906" y="4341535"/>
            <a:ext cx="10538189" cy="2154515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781051" y="4680128"/>
            <a:ext cx="10481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Маска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уместна, если вы находитесь в месте массового скопления людей, в общественном транспорте, а также при уходе за больным, но она нецелесообразна на открытом воздухе.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Во время пребывания на улице полезно дышать свежим воздухом и маску надевать не стоит.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Вместе с тем, медики напоминают, что эта одиночная мера не обеспечивает полной защиты от заболевания. Кроме ношения маски необходимо соблюдать другие профилактические меры.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562" y="2181534"/>
            <a:ext cx="196581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655" y="2181534"/>
            <a:ext cx="2203541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0738" y="2181534"/>
            <a:ext cx="1884415" cy="21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3313" y="1229856"/>
            <a:ext cx="558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42424"/>
                </a:solidFill>
                <a:latin typeface="arial" panose="020B0604020202020204" pitchFamily="34" charset="0"/>
              </a:rPr>
              <a:t>КАК ПРАВИЛЬНО НОСИТЬ МАСКУ?</a:t>
            </a:r>
            <a:endParaRPr lang="ru-RU" sz="2400" dirty="0"/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7867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xmlns="" id="{5D17DFF2-F4AA-4CA7-AA67-469F7E07A3DE}"/>
              </a:ext>
            </a:extLst>
          </p:cNvPr>
          <p:cNvSpPr/>
          <p:nvPr/>
        </p:nvSpPr>
        <p:spPr>
          <a:xfrm>
            <a:off x="563093" y="2377880"/>
            <a:ext cx="11035960" cy="3951412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pic>
        <p:nvPicPr>
          <p:cNvPr id="3" name="2132" descr="图片包含 游戏机&#10;&#10;描述已自动生成">
            <a:extLst>
              <a:ext uri="{FF2B5EF4-FFF2-40B4-BE49-F238E27FC236}">
                <a16:creationId xmlns:a16="http://schemas.microsoft.com/office/drawing/2014/main" xmlns="" id="{46A4523F-7D67-4D33-BA80-E422EF6174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0" t="17208" r="4029" b="14551"/>
          <a:stretch/>
        </p:blipFill>
        <p:spPr>
          <a:xfrm rot="3730592">
            <a:off x="-567665" y="2811419"/>
            <a:ext cx="5264897" cy="27741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6471" y="2506926"/>
            <a:ext cx="50292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маска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должна тщательно закрепляться, плотно закрывать рот и нос, не оставляя зазоров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старайтесь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не касаться поверхностей маски при ее снятии, если вы ее коснулись, тщательно вымойте руки с мылом или спиртовым средством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влажную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или отсыревшую маску следует сменить на новую, сухую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не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используйте вторично одноразовую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маску;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использованную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одноразовую маску следует немедленно выбросить в отходы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228" y="1094228"/>
            <a:ext cx="1080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242424"/>
                </a:solidFill>
                <a:latin typeface="arial" panose="020B0604020202020204" pitchFamily="34" charset="0"/>
              </a:rPr>
              <a:t>Чтобы обезопасить себя от заражения, крайне важно правильно </a:t>
            </a:r>
            <a:r>
              <a:rPr lang="ru-RU" sz="2000" b="1" i="1" dirty="0" smtClean="0">
                <a:solidFill>
                  <a:srgbClr val="242424"/>
                </a:solidFill>
                <a:latin typeface="arial" panose="020B0604020202020204" pitchFamily="34" charset="0"/>
              </a:rPr>
              <a:t>носить маску:</a:t>
            </a:r>
            <a:endParaRPr lang="ru-RU" sz="2000" b="1" i="1" dirty="0"/>
          </a:p>
        </p:txBody>
      </p:sp>
      <p:pic>
        <p:nvPicPr>
          <p:cNvPr id="9" name="3">
            <a:extLst>
              <a:ext uri="{FF2B5EF4-FFF2-40B4-BE49-F238E27FC236}">
                <a16:creationId xmlns:a16="http://schemas.microsoft.com/office/drawing/2014/main" xmlns="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67" t="9872" r="34078" b="1080"/>
          <a:stretch/>
        </p:blipFill>
        <p:spPr>
          <a:xfrm>
            <a:off x="8403490" y="1558861"/>
            <a:ext cx="4039735" cy="52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43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">
            <a:extLst>
              <a:ext uri="{FF2B5EF4-FFF2-40B4-BE49-F238E27FC236}">
                <a16:creationId xmlns:a16="http://schemas.microsoft.com/office/drawing/2014/main" xmlns="" id="{259AD04E-60E2-4955-862D-26D066C19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6347" y="1642185"/>
            <a:ext cx="3710711" cy="4414048"/>
          </a:xfrm>
          <a:prstGeom prst="rect">
            <a:avLst/>
          </a:prstGeom>
        </p:spPr>
      </p:pic>
      <p:sp>
        <p:nvSpPr>
          <p:cNvPr id="4" name="3">
            <a:extLst>
              <a:ext uri="{FF2B5EF4-FFF2-40B4-BE49-F238E27FC236}">
                <a16:creationId xmlns:a16="http://schemas.microsoft.com/office/drawing/2014/main" xmlns="" id="{8176D442-0E01-4401-887E-60F7843238EA}"/>
              </a:ext>
            </a:extLst>
          </p:cNvPr>
          <p:cNvSpPr/>
          <p:nvPr/>
        </p:nvSpPr>
        <p:spPr>
          <a:xfrm>
            <a:off x="666750" y="1432030"/>
            <a:ext cx="7531876" cy="4834358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58547" y="1642185"/>
            <a:ext cx="64460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Маски могут иметь разную конструкцию. Они могут быть одноразовыми или могут применяться многократно. </a:t>
            </a:r>
            <a:endParaRPr lang="ru-RU" dirty="0" smtClean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Есть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маски, которые служат 2, 4, 6 часов. Стоимость этих масок различная,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зависит от пропитки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Нельзя все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время носить одну и ту же маску, тем самым вы можете инфицировать дважды сами себя. </a:t>
            </a:r>
            <a:endParaRPr lang="ru-RU" dirty="0" smtClean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Какой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стороной внутрь носить медицинскую маску - непринципиально.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 smtClean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уходе за больным, после окончания контакта с заболевшим, маску следует немедленно снять. После снятия маски необходимо незамедлительно и тщательно вымыть руки.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9" r="19900" b="6873"/>
          <a:stretch/>
        </p:blipFill>
        <p:spPr>
          <a:xfrm>
            <a:off x="963822" y="5032922"/>
            <a:ext cx="647700" cy="9430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9" r="19900" b="6873"/>
          <a:stretch/>
        </p:blipFill>
        <p:spPr>
          <a:xfrm>
            <a:off x="963822" y="1689879"/>
            <a:ext cx="647700" cy="943058"/>
          </a:xfrm>
          <a:prstGeom prst="rect">
            <a:avLst/>
          </a:prstGeom>
        </p:spPr>
      </p:pic>
      <p:sp>
        <p:nvSpPr>
          <p:cNvPr id="11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336053" y="4362104"/>
            <a:ext cx="8193269" cy="216483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4765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259537" y="2158045"/>
            <a:ext cx="11769713" cy="85185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5">
            <a:extLst>
              <a:ext uri="{FF2B5EF4-FFF2-40B4-BE49-F238E27FC236}">
                <a16:creationId xmlns:a16="http://schemas.microsoft.com/office/drawing/2014/main" xmlns="" id="{CAB8158C-AA17-49D8-A536-CD5B9C0ED7FC}"/>
              </a:ext>
            </a:extLst>
          </p:cNvPr>
          <p:cNvGrpSpPr/>
          <p:nvPr/>
        </p:nvGrpSpPr>
        <p:grpSpPr>
          <a:xfrm>
            <a:off x="823944" y="116108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xmlns="" id="{9A6D3F2F-14B2-4D43-951D-17EDC22C54D5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3E95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7">
              <a:extLst>
                <a:ext uri="{FF2B5EF4-FFF2-40B4-BE49-F238E27FC236}">
                  <a16:creationId xmlns:a16="http://schemas.microsoft.com/office/drawing/2014/main" xmlns="" id="{0D173A29-7D00-434E-AA29-CF4CDE78DFCB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9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7964" y="1216627"/>
            <a:ext cx="1024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2424"/>
                </a:solidFill>
                <a:latin typeface="arial" panose="020B0604020202020204" pitchFamily="34" charset="0"/>
              </a:rPr>
              <a:t>ПРАВИЛО </a:t>
            </a:r>
            <a:r>
              <a:rPr lang="ru-RU" b="1" dirty="0">
                <a:solidFill>
                  <a:srgbClr val="242424"/>
                </a:solidFill>
                <a:latin typeface="arial" panose="020B0604020202020204" pitchFamily="34" charset="0"/>
              </a:rPr>
              <a:t>5. ЧТО ДЕЛАТЬ В СЛУЧАЕ ЗАБОЛЕВАНИЯ ГРИППОМ, КОРОНАВИРУСНОЙ ИНФЕКЦИЕЙ?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8189" y="3241368"/>
            <a:ext cx="701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Ограничьте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до минимума контакт между больным и близкими, особенно 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пожилыми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людьми и лицами, страдающими хроническими заболеваниями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Часто проветривайте помещение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Сохраняйте </a:t>
            </a: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чистоту, как можно чаще мойте и дезинфицируйте поверхности бытовыми моющими средствами</a:t>
            </a:r>
            <a:r>
              <a:rPr lang="ru-RU" dirty="0" smtClean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Часто мойте руки с мылом.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Ухаживая за больным, прикрывайте рот и нос маской или другими защитными средствами (платком, шарфом и др.).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</a:rPr>
              <a:t>Ухаживать за больным должен только один член семьи.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7314" y="2260807"/>
            <a:ext cx="1159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Вызовите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врача.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Выделите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больному отдельную комнату в доме. Если это невозможно, соблюдайте расстояние не менее 1 метра от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больного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37859" y="4578724"/>
            <a:ext cx="720000" cy="720000"/>
            <a:chOff x="3959397" y="4352278"/>
            <a:chExt cx="720000" cy="720000"/>
          </a:xfrm>
        </p:grpSpPr>
        <p:sp>
          <p:nvSpPr>
            <p:cNvPr id="15" name="circle"/>
            <p:cNvSpPr>
              <a:spLocks noChangeArrowheads="1"/>
            </p:cNvSpPr>
            <p:nvPr/>
          </p:nvSpPr>
          <p:spPr bwMode="auto">
            <a:xfrm>
              <a:off x="3959397" y="435227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briefcase piece"/>
            <p:cNvSpPr>
              <a:spLocks noEditPoints="1"/>
            </p:cNvSpPr>
            <p:nvPr/>
          </p:nvSpPr>
          <p:spPr bwMode="auto">
            <a:xfrm>
              <a:off x="4110561" y="4482744"/>
              <a:ext cx="420831" cy="392557"/>
            </a:xfrm>
            <a:custGeom>
              <a:avLst/>
              <a:gdLst>
                <a:gd name="T0" fmla="*/ 273 w 293"/>
                <a:gd name="T1" fmla="*/ 42 h 273"/>
                <a:gd name="T2" fmla="*/ 206 w 293"/>
                <a:gd name="T3" fmla="*/ 42 h 273"/>
                <a:gd name="T4" fmla="*/ 206 w 293"/>
                <a:gd name="T5" fmla="*/ 21 h 273"/>
                <a:gd name="T6" fmla="*/ 186 w 293"/>
                <a:gd name="T7" fmla="*/ 0 h 273"/>
                <a:gd name="T8" fmla="*/ 107 w 293"/>
                <a:gd name="T9" fmla="*/ 0 h 273"/>
                <a:gd name="T10" fmla="*/ 87 w 293"/>
                <a:gd name="T11" fmla="*/ 21 h 273"/>
                <a:gd name="T12" fmla="*/ 87 w 293"/>
                <a:gd name="T13" fmla="*/ 42 h 273"/>
                <a:gd name="T14" fmla="*/ 20 w 293"/>
                <a:gd name="T15" fmla="*/ 42 h 273"/>
                <a:gd name="T16" fmla="*/ 0 w 293"/>
                <a:gd name="T17" fmla="*/ 62 h 273"/>
                <a:gd name="T18" fmla="*/ 0 w 293"/>
                <a:gd name="T19" fmla="*/ 253 h 273"/>
                <a:gd name="T20" fmla="*/ 20 w 293"/>
                <a:gd name="T21" fmla="*/ 273 h 273"/>
                <a:gd name="T22" fmla="*/ 273 w 293"/>
                <a:gd name="T23" fmla="*/ 273 h 273"/>
                <a:gd name="T24" fmla="*/ 293 w 293"/>
                <a:gd name="T25" fmla="*/ 253 h 273"/>
                <a:gd name="T26" fmla="*/ 293 w 293"/>
                <a:gd name="T27" fmla="*/ 62 h 273"/>
                <a:gd name="T28" fmla="*/ 273 w 293"/>
                <a:gd name="T29" fmla="*/ 42 h 273"/>
                <a:gd name="T30" fmla="*/ 105 w 293"/>
                <a:gd name="T31" fmla="*/ 21 h 273"/>
                <a:gd name="T32" fmla="*/ 107 w 293"/>
                <a:gd name="T33" fmla="*/ 18 h 273"/>
                <a:gd name="T34" fmla="*/ 186 w 293"/>
                <a:gd name="T35" fmla="*/ 18 h 273"/>
                <a:gd name="T36" fmla="*/ 188 w 293"/>
                <a:gd name="T37" fmla="*/ 21 h 273"/>
                <a:gd name="T38" fmla="*/ 188 w 293"/>
                <a:gd name="T39" fmla="*/ 42 h 273"/>
                <a:gd name="T40" fmla="*/ 105 w 293"/>
                <a:gd name="T41" fmla="*/ 42 h 273"/>
                <a:gd name="T42" fmla="*/ 105 w 293"/>
                <a:gd name="T43" fmla="*/ 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3" h="273">
                  <a:moveTo>
                    <a:pt x="273" y="42"/>
                  </a:moveTo>
                  <a:cubicBezTo>
                    <a:pt x="206" y="42"/>
                    <a:pt x="206" y="42"/>
                    <a:pt x="206" y="42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6" y="9"/>
                    <a:pt x="197" y="0"/>
                    <a:pt x="18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6" y="0"/>
                    <a:pt x="87" y="9"/>
                    <a:pt x="87" y="21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9" y="42"/>
                    <a:pt x="0" y="51"/>
                    <a:pt x="0" y="6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4"/>
                    <a:pt x="9" y="273"/>
                    <a:pt x="20" y="273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84" y="273"/>
                    <a:pt x="293" y="264"/>
                    <a:pt x="293" y="253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1"/>
                    <a:pt x="284" y="42"/>
                    <a:pt x="273" y="42"/>
                  </a:cubicBezTo>
                  <a:close/>
                  <a:moveTo>
                    <a:pt x="105" y="21"/>
                  </a:moveTo>
                  <a:cubicBezTo>
                    <a:pt x="105" y="19"/>
                    <a:pt x="106" y="18"/>
                    <a:pt x="107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7" y="18"/>
                    <a:pt x="188" y="19"/>
                    <a:pt x="188" y="21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05" y="42"/>
                    <a:pt x="105" y="42"/>
                    <a:pt x="105" y="42"/>
                  </a:cubicBezTo>
                  <a:lnTo>
                    <a:pt x="10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briefcase piece"/>
            <p:cNvSpPr>
              <a:spLocks/>
            </p:cNvSpPr>
            <p:nvPr/>
          </p:nvSpPr>
          <p:spPr bwMode="auto">
            <a:xfrm>
              <a:off x="4219477" y="4633772"/>
              <a:ext cx="180134" cy="178620"/>
            </a:xfrm>
            <a:custGeom>
              <a:avLst/>
              <a:gdLst>
                <a:gd name="T0" fmla="*/ 107 w 109"/>
                <a:gd name="T1" fmla="*/ 34 h 108"/>
                <a:gd name="T2" fmla="*/ 75 w 109"/>
                <a:gd name="T3" fmla="*/ 34 h 108"/>
                <a:gd name="T4" fmla="*/ 75 w 109"/>
                <a:gd name="T5" fmla="*/ 1 h 108"/>
                <a:gd name="T6" fmla="*/ 73 w 109"/>
                <a:gd name="T7" fmla="*/ 0 h 108"/>
                <a:gd name="T8" fmla="*/ 36 w 109"/>
                <a:gd name="T9" fmla="*/ 0 h 108"/>
                <a:gd name="T10" fmla="*/ 34 w 109"/>
                <a:gd name="T11" fmla="*/ 1 h 108"/>
                <a:gd name="T12" fmla="*/ 34 w 109"/>
                <a:gd name="T13" fmla="*/ 34 h 108"/>
                <a:gd name="T14" fmla="*/ 2 w 109"/>
                <a:gd name="T15" fmla="*/ 34 h 108"/>
                <a:gd name="T16" fmla="*/ 0 w 109"/>
                <a:gd name="T17" fmla="*/ 35 h 108"/>
                <a:gd name="T18" fmla="*/ 0 w 109"/>
                <a:gd name="T19" fmla="*/ 72 h 108"/>
                <a:gd name="T20" fmla="*/ 2 w 109"/>
                <a:gd name="T21" fmla="*/ 74 h 108"/>
                <a:gd name="T22" fmla="*/ 34 w 109"/>
                <a:gd name="T23" fmla="*/ 74 h 108"/>
                <a:gd name="T24" fmla="*/ 34 w 109"/>
                <a:gd name="T25" fmla="*/ 106 h 108"/>
                <a:gd name="T26" fmla="*/ 36 w 109"/>
                <a:gd name="T27" fmla="*/ 108 h 108"/>
                <a:gd name="T28" fmla="*/ 73 w 109"/>
                <a:gd name="T29" fmla="*/ 108 h 108"/>
                <a:gd name="T30" fmla="*/ 75 w 109"/>
                <a:gd name="T31" fmla="*/ 106 h 108"/>
                <a:gd name="T32" fmla="*/ 75 w 109"/>
                <a:gd name="T33" fmla="*/ 74 h 108"/>
                <a:gd name="T34" fmla="*/ 107 w 109"/>
                <a:gd name="T35" fmla="*/ 74 h 108"/>
                <a:gd name="T36" fmla="*/ 109 w 109"/>
                <a:gd name="T37" fmla="*/ 72 h 108"/>
                <a:gd name="T38" fmla="*/ 109 w 109"/>
                <a:gd name="T39" fmla="*/ 35 h 108"/>
                <a:gd name="T40" fmla="*/ 107 w 109"/>
                <a:gd name="T41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08">
                  <a:moveTo>
                    <a:pt x="107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4"/>
                    <a:pt x="0" y="3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7"/>
                    <a:pt x="35" y="108"/>
                    <a:pt x="36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4" y="108"/>
                    <a:pt x="75" y="107"/>
                    <a:pt x="75" y="106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8" y="74"/>
                    <a:pt x="109" y="73"/>
                    <a:pt x="109" y="7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8" y="34"/>
                    <a:pt x="107" y="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19201" y="5746933"/>
            <a:ext cx="720000" cy="720000"/>
            <a:chOff x="3985266" y="5544468"/>
            <a:chExt cx="720000" cy="720000"/>
          </a:xfrm>
        </p:grpSpPr>
        <p:sp>
          <p:nvSpPr>
            <p:cNvPr id="19" name="circle"/>
            <p:cNvSpPr>
              <a:spLocks noChangeArrowheads="1"/>
            </p:cNvSpPr>
            <p:nvPr/>
          </p:nvSpPr>
          <p:spPr bwMode="auto">
            <a:xfrm>
              <a:off x="3985266" y="554446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0" name="thermometer"/>
            <p:cNvGrpSpPr/>
            <p:nvPr/>
          </p:nvGrpSpPr>
          <p:grpSpPr>
            <a:xfrm>
              <a:off x="4085748" y="5722167"/>
              <a:ext cx="478672" cy="364602"/>
              <a:chOff x="2374900" y="5594350"/>
              <a:chExt cx="1085850" cy="827088"/>
            </a:xfrm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2374900" y="5594350"/>
                <a:ext cx="1085850" cy="827088"/>
              </a:xfrm>
              <a:custGeom>
                <a:avLst/>
                <a:gdLst>
                  <a:gd name="T0" fmla="*/ 310 w 313"/>
                  <a:gd name="T1" fmla="*/ 43 h 238"/>
                  <a:gd name="T2" fmla="*/ 284 w 313"/>
                  <a:gd name="T3" fmla="*/ 6 h 238"/>
                  <a:gd name="T4" fmla="*/ 273 w 313"/>
                  <a:gd name="T5" fmla="*/ 0 h 238"/>
                  <a:gd name="T6" fmla="*/ 273 w 313"/>
                  <a:gd name="T7" fmla="*/ 0 h 238"/>
                  <a:gd name="T8" fmla="*/ 266 w 313"/>
                  <a:gd name="T9" fmla="*/ 3 h 238"/>
                  <a:gd name="T10" fmla="*/ 64 w 313"/>
                  <a:gd name="T11" fmla="*/ 144 h 238"/>
                  <a:gd name="T12" fmla="*/ 60 w 313"/>
                  <a:gd name="T13" fmla="*/ 163 h 238"/>
                  <a:gd name="T14" fmla="*/ 64 w 313"/>
                  <a:gd name="T15" fmla="*/ 167 h 238"/>
                  <a:gd name="T16" fmla="*/ 36 w 313"/>
                  <a:gd name="T17" fmla="*/ 186 h 238"/>
                  <a:gd name="T18" fmla="*/ 30 w 313"/>
                  <a:gd name="T19" fmla="*/ 185 h 238"/>
                  <a:gd name="T20" fmla="*/ 14 w 313"/>
                  <a:gd name="T21" fmla="*/ 190 h 238"/>
                  <a:gd name="T22" fmla="*/ 8 w 313"/>
                  <a:gd name="T23" fmla="*/ 227 h 238"/>
                  <a:gd name="T24" fmla="*/ 30 w 313"/>
                  <a:gd name="T25" fmla="*/ 238 h 238"/>
                  <a:gd name="T26" fmla="*/ 45 w 313"/>
                  <a:gd name="T27" fmla="*/ 233 h 238"/>
                  <a:gd name="T28" fmla="*/ 56 w 313"/>
                  <a:gd name="T29" fmla="*/ 214 h 238"/>
                  <a:gd name="T30" fmla="*/ 83 w 313"/>
                  <a:gd name="T31" fmla="*/ 195 h 238"/>
                  <a:gd name="T32" fmla="*/ 86 w 313"/>
                  <a:gd name="T33" fmla="*/ 199 h 238"/>
                  <a:gd name="T34" fmla="*/ 97 w 313"/>
                  <a:gd name="T35" fmla="*/ 205 h 238"/>
                  <a:gd name="T36" fmla="*/ 104 w 313"/>
                  <a:gd name="T37" fmla="*/ 202 h 238"/>
                  <a:gd name="T38" fmla="*/ 307 w 313"/>
                  <a:gd name="T39" fmla="*/ 61 h 238"/>
                  <a:gd name="T40" fmla="*/ 312 w 313"/>
                  <a:gd name="T41" fmla="*/ 52 h 238"/>
                  <a:gd name="T42" fmla="*/ 310 w 313"/>
                  <a:gd name="T43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238">
                    <a:moveTo>
                      <a:pt x="310" y="43"/>
                    </a:moveTo>
                    <a:cubicBezTo>
                      <a:pt x="284" y="6"/>
                      <a:pt x="284" y="6"/>
                      <a:pt x="284" y="6"/>
                    </a:cubicBezTo>
                    <a:cubicBezTo>
                      <a:pt x="282" y="2"/>
                      <a:pt x="278" y="0"/>
                      <a:pt x="273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8" y="1"/>
                      <a:pt x="266" y="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58" y="148"/>
                      <a:pt x="56" y="157"/>
                      <a:pt x="60" y="163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4" y="186"/>
                      <a:pt x="32" y="185"/>
                      <a:pt x="30" y="185"/>
                    </a:cubicBezTo>
                    <a:cubicBezTo>
                      <a:pt x="24" y="185"/>
                      <a:pt x="19" y="187"/>
                      <a:pt x="14" y="190"/>
                    </a:cubicBezTo>
                    <a:cubicBezTo>
                      <a:pt x="3" y="198"/>
                      <a:pt x="0" y="215"/>
                      <a:pt x="8" y="227"/>
                    </a:cubicBezTo>
                    <a:cubicBezTo>
                      <a:pt x="13" y="234"/>
                      <a:pt x="21" y="238"/>
                      <a:pt x="30" y="238"/>
                    </a:cubicBezTo>
                    <a:cubicBezTo>
                      <a:pt x="35" y="238"/>
                      <a:pt x="40" y="236"/>
                      <a:pt x="45" y="233"/>
                    </a:cubicBezTo>
                    <a:cubicBezTo>
                      <a:pt x="51" y="228"/>
                      <a:pt x="55" y="221"/>
                      <a:pt x="56" y="214"/>
                    </a:cubicBezTo>
                    <a:cubicBezTo>
                      <a:pt x="83" y="195"/>
                      <a:pt x="83" y="195"/>
                      <a:pt x="83" y="19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9" y="203"/>
                      <a:pt x="93" y="205"/>
                      <a:pt x="97" y="205"/>
                    </a:cubicBezTo>
                    <a:cubicBezTo>
                      <a:pt x="100" y="205"/>
                      <a:pt x="102" y="204"/>
                      <a:pt x="104" y="202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9" y="59"/>
                      <a:pt x="311" y="56"/>
                      <a:pt x="312" y="52"/>
                    </a:cubicBezTo>
                    <a:cubicBezTo>
                      <a:pt x="313" y="49"/>
                      <a:pt x="312" y="45"/>
                      <a:pt x="31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thermometer piece"/>
              <p:cNvSpPr>
                <a:spLocks/>
              </p:cNvSpPr>
              <p:nvPr/>
            </p:nvSpPr>
            <p:spPr bwMode="auto">
              <a:xfrm>
                <a:off x="2620963" y="5813425"/>
                <a:ext cx="544513" cy="447675"/>
              </a:xfrm>
              <a:custGeom>
                <a:avLst/>
                <a:gdLst>
                  <a:gd name="T0" fmla="*/ 156 w 157"/>
                  <a:gd name="T1" fmla="*/ 33 h 129"/>
                  <a:gd name="T2" fmla="*/ 135 w 157"/>
                  <a:gd name="T3" fmla="*/ 3 h 129"/>
                  <a:gd name="T4" fmla="*/ 129 w 157"/>
                  <a:gd name="T5" fmla="*/ 0 h 129"/>
                  <a:gd name="T6" fmla="*/ 129 w 157"/>
                  <a:gd name="T7" fmla="*/ 0 h 129"/>
                  <a:gd name="T8" fmla="*/ 125 w 157"/>
                  <a:gd name="T9" fmla="*/ 1 h 129"/>
                  <a:gd name="T10" fmla="*/ 3 w 157"/>
                  <a:gd name="T11" fmla="*/ 86 h 129"/>
                  <a:gd name="T12" fmla="*/ 0 w 157"/>
                  <a:gd name="T13" fmla="*/ 91 h 129"/>
                  <a:gd name="T14" fmla="*/ 2 w 157"/>
                  <a:gd name="T15" fmla="*/ 96 h 129"/>
                  <a:gd name="T16" fmla="*/ 23 w 157"/>
                  <a:gd name="T17" fmla="*/ 126 h 129"/>
                  <a:gd name="T18" fmla="*/ 29 w 157"/>
                  <a:gd name="T19" fmla="*/ 129 h 129"/>
                  <a:gd name="T20" fmla="*/ 33 w 157"/>
                  <a:gd name="T21" fmla="*/ 128 h 129"/>
                  <a:gd name="T22" fmla="*/ 154 w 157"/>
                  <a:gd name="T23" fmla="*/ 43 h 129"/>
                  <a:gd name="T24" fmla="*/ 157 w 157"/>
                  <a:gd name="T25" fmla="*/ 38 h 129"/>
                  <a:gd name="T26" fmla="*/ 156 w 157"/>
                  <a:gd name="T27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9">
                    <a:moveTo>
                      <a:pt x="156" y="33"/>
                    </a:move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1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6" y="0"/>
                      <a:pt x="125" y="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7"/>
                      <a:pt x="1" y="89"/>
                      <a:pt x="0" y="91"/>
                    </a:cubicBezTo>
                    <a:cubicBezTo>
                      <a:pt x="0" y="92"/>
                      <a:pt x="1" y="94"/>
                      <a:pt x="2" y="9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8"/>
                      <a:pt x="26" y="129"/>
                      <a:pt x="29" y="129"/>
                    </a:cubicBezTo>
                    <a:cubicBezTo>
                      <a:pt x="30" y="129"/>
                      <a:pt x="31" y="129"/>
                      <a:pt x="33" y="12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6" y="42"/>
                      <a:pt x="157" y="40"/>
                      <a:pt x="157" y="38"/>
                    </a:cubicBezTo>
                    <a:cubicBezTo>
                      <a:pt x="157" y="36"/>
                      <a:pt x="157" y="34"/>
                      <a:pt x="156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thermometer piece"/>
              <p:cNvSpPr>
                <a:spLocks/>
              </p:cNvSpPr>
              <p:nvPr/>
            </p:nvSpPr>
            <p:spPr bwMode="auto">
              <a:xfrm>
                <a:off x="3214688" y="5748338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thermometer piece"/>
              <p:cNvSpPr>
                <a:spLocks noChangeShapeType="1"/>
              </p:cNvSpPr>
              <p:nvPr/>
            </p:nvSpPr>
            <p:spPr bwMode="auto">
              <a:xfrm>
                <a:off x="3214688" y="5748338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thermometer piece"/>
              <p:cNvSpPr>
                <a:spLocks/>
              </p:cNvSpPr>
              <p:nvPr/>
            </p:nvSpPr>
            <p:spPr bwMode="auto">
              <a:xfrm>
                <a:off x="3200400" y="573405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6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thermometer piece"/>
              <p:cNvSpPr>
                <a:spLocks/>
              </p:cNvSpPr>
              <p:nvPr/>
            </p:nvSpPr>
            <p:spPr bwMode="auto">
              <a:xfrm>
                <a:off x="3135313" y="5803900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thermometer piece"/>
              <p:cNvSpPr>
                <a:spLocks noChangeShapeType="1"/>
              </p:cNvSpPr>
              <p:nvPr/>
            </p:nvSpPr>
            <p:spPr bwMode="auto">
              <a:xfrm>
                <a:off x="3135313" y="5803900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thermometer piece"/>
              <p:cNvSpPr>
                <a:spLocks/>
              </p:cNvSpPr>
              <p:nvPr/>
            </p:nvSpPr>
            <p:spPr bwMode="auto">
              <a:xfrm>
                <a:off x="3121025" y="578961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thermometer piece"/>
              <p:cNvSpPr>
                <a:spLocks/>
              </p:cNvSpPr>
              <p:nvPr/>
            </p:nvSpPr>
            <p:spPr bwMode="auto">
              <a:xfrm>
                <a:off x="3054350" y="5859463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thermometer piece"/>
              <p:cNvSpPr>
                <a:spLocks noChangeShapeType="1"/>
              </p:cNvSpPr>
              <p:nvPr/>
            </p:nvSpPr>
            <p:spPr bwMode="auto">
              <a:xfrm>
                <a:off x="3054350" y="5859463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thermometer piece"/>
              <p:cNvSpPr>
                <a:spLocks/>
              </p:cNvSpPr>
              <p:nvPr/>
            </p:nvSpPr>
            <p:spPr bwMode="auto">
              <a:xfrm>
                <a:off x="3041650" y="5845175"/>
                <a:ext cx="88900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thermometer piece"/>
              <p:cNvSpPr>
                <a:spLocks/>
              </p:cNvSpPr>
              <p:nvPr/>
            </p:nvSpPr>
            <p:spPr bwMode="auto">
              <a:xfrm>
                <a:off x="2974975" y="5915025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thermometer piece"/>
              <p:cNvSpPr>
                <a:spLocks noChangeShapeType="1"/>
              </p:cNvSpPr>
              <p:nvPr/>
            </p:nvSpPr>
            <p:spPr bwMode="auto">
              <a:xfrm>
                <a:off x="2974975" y="5915025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thermometer piece"/>
              <p:cNvSpPr>
                <a:spLocks/>
              </p:cNvSpPr>
              <p:nvPr/>
            </p:nvSpPr>
            <p:spPr bwMode="auto">
              <a:xfrm>
                <a:off x="2960688" y="5900738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thermometer piece"/>
              <p:cNvSpPr>
                <a:spLocks/>
              </p:cNvSpPr>
              <p:nvPr/>
            </p:nvSpPr>
            <p:spPr bwMode="auto">
              <a:xfrm>
                <a:off x="2895600" y="5973763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thermometer piece"/>
              <p:cNvSpPr>
                <a:spLocks noChangeShapeType="1"/>
              </p:cNvSpPr>
              <p:nvPr/>
            </p:nvSpPr>
            <p:spPr bwMode="auto">
              <a:xfrm>
                <a:off x="2895600" y="5973763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thermometer piece"/>
              <p:cNvSpPr>
                <a:spLocks/>
              </p:cNvSpPr>
              <p:nvPr/>
            </p:nvSpPr>
            <p:spPr bwMode="auto">
              <a:xfrm>
                <a:off x="2881313" y="595630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thermometer piece"/>
              <p:cNvSpPr>
                <a:spLocks/>
              </p:cNvSpPr>
              <p:nvPr/>
            </p:nvSpPr>
            <p:spPr bwMode="auto">
              <a:xfrm>
                <a:off x="2816225" y="6029325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thermometer piece"/>
              <p:cNvSpPr>
                <a:spLocks noChangeShapeType="1"/>
              </p:cNvSpPr>
              <p:nvPr/>
            </p:nvSpPr>
            <p:spPr bwMode="auto">
              <a:xfrm>
                <a:off x="2816225" y="6029325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hermometer piece"/>
              <p:cNvSpPr>
                <a:spLocks/>
              </p:cNvSpPr>
              <p:nvPr/>
            </p:nvSpPr>
            <p:spPr bwMode="auto">
              <a:xfrm>
                <a:off x="2801938" y="601186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thermometer piece"/>
              <p:cNvSpPr>
                <a:spLocks/>
              </p:cNvSpPr>
              <p:nvPr/>
            </p:nvSpPr>
            <p:spPr bwMode="auto">
              <a:xfrm>
                <a:off x="2735263" y="6084888"/>
                <a:ext cx="63500" cy="82550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52 h 52"/>
                  <a:gd name="T4" fmla="*/ 0 w 40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thermometer piece"/>
              <p:cNvSpPr>
                <a:spLocks noChangeShapeType="1"/>
              </p:cNvSpPr>
              <p:nvPr/>
            </p:nvSpPr>
            <p:spPr bwMode="auto">
              <a:xfrm>
                <a:off x="2735263" y="6084888"/>
                <a:ext cx="63500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thermometer piece"/>
              <p:cNvSpPr>
                <a:spLocks/>
              </p:cNvSpPr>
              <p:nvPr/>
            </p:nvSpPr>
            <p:spPr bwMode="auto">
              <a:xfrm>
                <a:off x="2722563" y="6067425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273199" y="3405086"/>
            <a:ext cx="720000" cy="720000"/>
            <a:chOff x="3953390" y="3148711"/>
            <a:chExt cx="720000" cy="720000"/>
          </a:xfrm>
        </p:grpSpPr>
        <p:sp>
          <p:nvSpPr>
            <p:cNvPr id="45" name="circle"/>
            <p:cNvSpPr>
              <a:spLocks noChangeArrowheads="1"/>
            </p:cNvSpPr>
            <p:nvPr/>
          </p:nvSpPr>
          <p:spPr bwMode="auto">
            <a:xfrm>
              <a:off x="3953390" y="3148711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6" name="ambulance"/>
            <p:cNvGrpSpPr/>
            <p:nvPr/>
          </p:nvGrpSpPr>
          <p:grpSpPr>
            <a:xfrm>
              <a:off x="4059098" y="3309242"/>
              <a:ext cx="523759" cy="420150"/>
              <a:chOff x="228600" y="758825"/>
              <a:chExt cx="1052513" cy="846138"/>
            </a:xfrm>
          </p:grpSpPr>
          <p:sp>
            <p:nvSpPr>
              <p:cNvPr id="47" name="ambulance piece"/>
              <p:cNvSpPr>
                <a:spLocks/>
              </p:cNvSpPr>
              <p:nvPr/>
            </p:nvSpPr>
            <p:spPr bwMode="auto">
              <a:xfrm>
                <a:off x="228600" y="758825"/>
                <a:ext cx="1052513" cy="698500"/>
              </a:xfrm>
              <a:custGeom>
                <a:avLst/>
                <a:gdLst>
                  <a:gd name="T0" fmla="*/ 236 w 322"/>
                  <a:gd name="T1" fmla="*/ 15 h 214"/>
                  <a:gd name="T2" fmla="*/ 208 w 322"/>
                  <a:gd name="T3" fmla="*/ 15 h 214"/>
                  <a:gd name="T4" fmla="*/ 208 w 322"/>
                  <a:gd name="T5" fmla="*/ 4 h 214"/>
                  <a:gd name="T6" fmla="*/ 204 w 322"/>
                  <a:gd name="T7" fmla="*/ 0 h 214"/>
                  <a:gd name="T8" fmla="*/ 180 w 322"/>
                  <a:gd name="T9" fmla="*/ 0 h 214"/>
                  <a:gd name="T10" fmla="*/ 176 w 322"/>
                  <a:gd name="T11" fmla="*/ 4 h 214"/>
                  <a:gd name="T12" fmla="*/ 176 w 322"/>
                  <a:gd name="T13" fmla="*/ 15 h 214"/>
                  <a:gd name="T14" fmla="*/ 0 w 322"/>
                  <a:gd name="T15" fmla="*/ 15 h 214"/>
                  <a:gd name="T16" fmla="*/ 0 w 322"/>
                  <a:gd name="T17" fmla="*/ 214 h 214"/>
                  <a:gd name="T18" fmla="*/ 322 w 322"/>
                  <a:gd name="T19" fmla="*/ 214 h 214"/>
                  <a:gd name="T20" fmla="*/ 322 w 322"/>
                  <a:gd name="T21" fmla="*/ 105 h 214"/>
                  <a:gd name="T22" fmla="*/ 236 w 322"/>
                  <a:gd name="T23" fmla="*/ 1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14">
                    <a:moveTo>
                      <a:pt x="236" y="15"/>
                    </a:moveTo>
                    <a:cubicBezTo>
                      <a:pt x="208" y="15"/>
                      <a:pt x="208" y="15"/>
                      <a:pt x="208" y="15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8" y="1"/>
                      <a:pt x="206" y="0"/>
                      <a:pt x="204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78" y="0"/>
                      <a:pt x="176" y="1"/>
                      <a:pt x="176" y="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322" y="214"/>
                      <a:pt x="322" y="214"/>
                      <a:pt x="322" y="214"/>
                    </a:cubicBezTo>
                    <a:cubicBezTo>
                      <a:pt x="322" y="105"/>
                      <a:pt x="322" y="105"/>
                      <a:pt x="322" y="105"/>
                    </a:cubicBezTo>
                    <a:lnTo>
                      <a:pt x="23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ambulance piece"/>
              <p:cNvSpPr>
                <a:spLocks noChangeArrowheads="1"/>
              </p:cNvSpPr>
              <p:nvPr/>
            </p:nvSpPr>
            <p:spPr bwMode="auto">
              <a:xfrm>
                <a:off x="336550" y="1306513"/>
                <a:ext cx="280988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ambulance piece"/>
              <p:cNvSpPr>
                <a:spLocks noEditPoints="1"/>
              </p:cNvSpPr>
              <p:nvPr/>
            </p:nvSpPr>
            <p:spPr bwMode="auto">
              <a:xfrm>
                <a:off x="320675" y="1290638"/>
                <a:ext cx="312738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0 w 96"/>
                  <a:gd name="T13" fmla="*/ 48 h 96"/>
                  <a:gd name="T14" fmla="*/ 48 w 96"/>
                  <a:gd name="T15" fmla="*/ 85 h 96"/>
                  <a:gd name="T16" fmla="*/ 85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1" y="96"/>
                      <a:pt x="0" y="74"/>
                      <a:pt x="0" y="48"/>
                    </a:cubicBezTo>
                    <a:cubicBezTo>
                      <a:pt x="0" y="21"/>
                      <a:pt x="21" y="0"/>
                      <a:pt x="48" y="0"/>
                    </a:cubicBezTo>
                    <a:cubicBezTo>
                      <a:pt x="74" y="0"/>
                      <a:pt x="96" y="21"/>
                      <a:pt x="96" y="48"/>
                    </a:cubicBezTo>
                    <a:cubicBezTo>
                      <a:pt x="96" y="74"/>
                      <a:pt x="74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7" y="10"/>
                      <a:pt x="10" y="27"/>
                      <a:pt x="10" y="48"/>
                    </a:cubicBezTo>
                    <a:cubicBezTo>
                      <a:pt x="10" y="68"/>
                      <a:pt x="27" y="85"/>
                      <a:pt x="48" y="85"/>
                    </a:cubicBezTo>
                    <a:cubicBezTo>
                      <a:pt x="69" y="85"/>
                      <a:pt x="85" y="68"/>
                      <a:pt x="85" y="48"/>
                    </a:cubicBezTo>
                    <a:cubicBezTo>
                      <a:pt x="85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ambulance piece"/>
              <p:cNvSpPr>
                <a:spLocks noChangeArrowheads="1"/>
              </p:cNvSpPr>
              <p:nvPr/>
            </p:nvSpPr>
            <p:spPr bwMode="auto">
              <a:xfrm>
                <a:off x="895350" y="1306513"/>
                <a:ext cx="277813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ambulance piece"/>
              <p:cNvSpPr>
                <a:spLocks noEditPoints="1"/>
              </p:cNvSpPr>
              <p:nvPr/>
            </p:nvSpPr>
            <p:spPr bwMode="auto">
              <a:xfrm>
                <a:off x="874713" y="1290638"/>
                <a:ext cx="314325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1 w 96"/>
                  <a:gd name="T13" fmla="*/ 48 h 96"/>
                  <a:gd name="T14" fmla="*/ 48 w 96"/>
                  <a:gd name="T15" fmla="*/ 85 h 96"/>
                  <a:gd name="T16" fmla="*/ 86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2" y="96"/>
                      <a:pt x="0" y="74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75" y="0"/>
                      <a:pt x="96" y="21"/>
                      <a:pt x="96" y="48"/>
                    </a:cubicBezTo>
                    <a:cubicBezTo>
                      <a:pt x="96" y="74"/>
                      <a:pt x="75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8" y="10"/>
                      <a:pt x="11" y="27"/>
                      <a:pt x="11" y="48"/>
                    </a:cubicBezTo>
                    <a:cubicBezTo>
                      <a:pt x="11" y="68"/>
                      <a:pt x="28" y="85"/>
                      <a:pt x="48" y="85"/>
                    </a:cubicBezTo>
                    <a:cubicBezTo>
                      <a:pt x="69" y="85"/>
                      <a:pt x="86" y="68"/>
                      <a:pt x="86" y="48"/>
                    </a:cubicBezTo>
                    <a:cubicBezTo>
                      <a:pt x="86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ambulance piece"/>
              <p:cNvSpPr>
                <a:spLocks/>
              </p:cNvSpPr>
              <p:nvPr/>
            </p:nvSpPr>
            <p:spPr bwMode="auto">
              <a:xfrm>
                <a:off x="373063" y="925513"/>
                <a:ext cx="231775" cy="231775"/>
              </a:xfrm>
              <a:custGeom>
                <a:avLst/>
                <a:gdLst>
                  <a:gd name="T0" fmla="*/ 70 w 71"/>
                  <a:gd name="T1" fmla="*/ 22 h 71"/>
                  <a:gd name="T2" fmla="*/ 49 w 71"/>
                  <a:gd name="T3" fmla="*/ 22 h 71"/>
                  <a:gd name="T4" fmla="*/ 49 w 71"/>
                  <a:gd name="T5" fmla="*/ 1 h 71"/>
                  <a:gd name="T6" fmla="*/ 48 w 71"/>
                  <a:gd name="T7" fmla="*/ 0 h 71"/>
                  <a:gd name="T8" fmla="*/ 23 w 71"/>
                  <a:gd name="T9" fmla="*/ 0 h 71"/>
                  <a:gd name="T10" fmla="*/ 22 w 71"/>
                  <a:gd name="T11" fmla="*/ 1 h 71"/>
                  <a:gd name="T12" fmla="*/ 22 w 71"/>
                  <a:gd name="T13" fmla="*/ 22 h 71"/>
                  <a:gd name="T14" fmla="*/ 1 w 71"/>
                  <a:gd name="T15" fmla="*/ 22 h 71"/>
                  <a:gd name="T16" fmla="*/ 0 w 71"/>
                  <a:gd name="T17" fmla="*/ 23 h 71"/>
                  <a:gd name="T18" fmla="*/ 0 w 71"/>
                  <a:gd name="T19" fmla="*/ 48 h 71"/>
                  <a:gd name="T20" fmla="*/ 1 w 71"/>
                  <a:gd name="T21" fmla="*/ 49 h 71"/>
                  <a:gd name="T22" fmla="*/ 22 w 71"/>
                  <a:gd name="T23" fmla="*/ 49 h 71"/>
                  <a:gd name="T24" fmla="*/ 22 w 71"/>
                  <a:gd name="T25" fmla="*/ 70 h 71"/>
                  <a:gd name="T26" fmla="*/ 23 w 71"/>
                  <a:gd name="T27" fmla="*/ 71 h 71"/>
                  <a:gd name="T28" fmla="*/ 48 w 71"/>
                  <a:gd name="T29" fmla="*/ 71 h 71"/>
                  <a:gd name="T30" fmla="*/ 49 w 71"/>
                  <a:gd name="T31" fmla="*/ 70 h 71"/>
                  <a:gd name="T32" fmla="*/ 49 w 71"/>
                  <a:gd name="T33" fmla="*/ 49 h 71"/>
                  <a:gd name="T34" fmla="*/ 70 w 71"/>
                  <a:gd name="T35" fmla="*/ 49 h 71"/>
                  <a:gd name="T36" fmla="*/ 71 w 71"/>
                  <a:gd name="T37" fmla="*/ 48 h 71"/>
                  <a:gd name="T38" fmla="*/ 71 w 71"/>
                  <a:gd name="T39" fmla="*/ 23 h 71"/>
                  <a:gd name="T40" fmla="*/ 70 w 71"/>
                  <a:gd name="T41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71">
                    <a:moveTo>
                      <a:pt x="70" y="22"/>
                    </a:move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8" y="0"/>
                      <a:pt x="4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0" y="23"/>
                      <a:pt x="0" y="2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1" y="49"/>
                      <a:pt x="1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3" y="71"/>
                      <a:pt x="23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1"/>
                      <a:pt x="49" y="70"/>
                      <a:pt x="49" y="7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9"/>
                      <a:pt x="71" y="48"/>
                      <a:pt x="71" y="48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2"/>
                      <a:pt x="70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ambulance piece"/>
              <p:cNvSpPr>
                <a:spLocks/>
              </p:cNvSpPr>
              <p:nvPr/>
            </p:nvSpPr>
            <p:spPr bwMode="auto">
              <a:xfrm>
                <a:off x="976313" y="862013"/>
                <a:ext cx="228600" cy="236538"/>
              </a:xfrm>
              <a:custGeom>
                <a:avLst/>
                <a:gdLst>
                  <a:gd name="T0" fmla="*/ 70 w 70"/>
                  <a:gd name="T1" fmla="*/ 70 h 72"/>
                  <a:gd name="T2" fmla="*/ 2 w 70"/>
                  <a:gd name="T3" fmla="*/ 0 h 72"/>
                  <a:gd name="T4" fmla="*/ 0 w 70"/>
                  <a:gd name="T5" fmla="*/ 0 h 72"/>
                  <a:gd name="T6" fmla="*/ 0 w 70"/>
                  <a:gd name="T7" fmla="*/ 1 h 72"/>
                  <a:gd name="T8" fmla="*/ 0 w 70"/>
                  <a:gd name="T9" fmla="*/ 71 h 72"/>
                  <a:gd name="T10" fmla="*/ 1 w 70"/>
                  <a:gd name="T11" fmla="*/ 72 h 72"/>
                  <a:gd name="T12" fmla="*/ 69 w 70"/>
                  <a:gd name="T13" fmla="*/ 72 h 72"/>
                  <a:gd name="T14" fmla="*/ 69 w 70"/>
                  <a:gd name="T15" fmla="*/ 72 h 72"/>
                  <a:gd name="T16" fmla="*/ 70 w 70"/>
                  <a:gd name="T17" fmla="*/ 71 h 72"/>
                  <a:gd name="T18" fmla="*/ 70 w 70"/>
                  <a:gd name="T19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72">
                    <a:moveTo>
                      <a:pt x="70" y="7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2"/>
                      <a:pt x="1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0" y="72"/>
                      <a:pt x="70" y="72"/>
                      <a:pt x="70" y="71"/>
                    </a:cubicBezTo>
                    <a:cubicBezTo>
                      <a:pt x="70" y="71"/>
                      <a:pt x="70" y="71"/>
                      <a:pt x="70" y="70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57" name="3">
            <a:extLst>
              <a:ext uri="{FF2B5EF4-FFF2-40B4-BE49-F238E27FC236}">
                <a16:creationId xmlns:a16="http://schemas.microsoft.com/office/drawing/2014/main" xmlns="" id="{99F5D38A-42ED-4A3E-83F7-99A7ED3F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20" t="18304" r="24923" b="27926"/>
          <a:stretch/>
        </p:blipFill>
        <p:spPr>
          <a:xfrm flipH="1">
            <a:off x="10260018" y="2573674"/>
            <a:ext cx="2053535" cy="2512029"/>
          </a:xfrm>
          <a:prstGeom prst="rect">
            <a:avLst/>
          </a:prstGeom>
        </p:spPr>
      </p:pic>
      <p:pic>
        <p:nvPicPr>
          <p:cNvPr id="3" name="2">
            <a:extLst>
              <a:ext uri="{FF2B5EF4-FFF2-40B4-BE49-F238E27FC236}">
                <a16:creationId xmlns:a16="http://schemas.microsoft.com/office/drawing/2014/main" xmlns="" id="{C05B0FF2-B48D-4B40-8B37-55A889E77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61" t="23520" r="6064" b="25435"/>
          <a:stretch/>
        </p:blipFill>
        <p:spPr>
          <a:xfrm>
            <a:off x="7910244" y="3565617"/>
            <a:ext cx="4031227" cy="32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28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">
            <a:extLst>
              <a:ext uri="{FF2B5EF4-FFF2-40B4-BE49-F238E27FC236}">
                <a16:creationId xmlns:a16="http://schemas.microsoft.com/office/drawing/2014/main" xmlns="" id="{85C9DECE-4F52-4A53-BEA5-3ACC160075B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flipH="1">
            <a:off x="7167877" y="1416277"/>
            <a:ext cx="5121422" cy="5196482"/>
            <a:chOff x="6392231" y="1163374"/>
            <a:chExt cx="5121422" cy="5196482"/>
          </a:xfrm>
        </p:grpSpPr>
        <p:pic>
          <p:nvPicPr>
            <p:cNvPr id="4" name="3">
              <a:extLst>
                <a:ext uri="{FF2B5EF4-FFF2-40B4-BE49-F238E27FC236}">
                  <a16:creationId xmlns:a16="http://schemas.microsoft.com/office/drawing/2014/main" xmlns="" id="{38C5A85C-A8C0-4099-96AD-F2311669FDD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69" t="17481" r="15671" b="3937"/>
            <a:stretch/>
          </p:blipFill>
          <p:spPr>
            <a:xfrm>
              <a:off x="6392231" y="1569491"/>
              <a:ext cx="4148921" cy="4790365"/>
            </a:xfrm>
            <a:prstGeom prst="rect">
              <a:avLst/>
            </a:prstGeom>
          </p:spPr>
        </p:pic>
        <p:pic>
          <p:nvPicPr>
            <p:cNvPr id="6" name="5">
              <a:extLst>
                <a:ext uri="{FF2B5EF4-FFF2-40B4-BE49-F238E27FC236}">
                  <a16:creationId xmlns:a16="http://schemas.microsoft.com/office/drawing/2014/main" xmlns="" id="{F18BBC53-4568-4EC5-BA27-F67266E58CF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86012" y="1163374"/>
              <a:ext cx="2927641" cy="2927641"/>
            </a:xfrm>
            <a:prstGeom prst="rect">
              <a:avLst/>
            </a:prstGeom>
          </p:spPr>
        </p:pic>
      </p:grpSp>
      <p:sp>
        <p:nvSpPr>
          <p:cNvPr id="14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259537" y="1353874"/>
            <a:ext cx="6455587" cy="4961201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837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Как предотвратить новые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коронавирусные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5992" y="1759991"/>
            <a:ext cx="6162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 наличии острых респираторных симптомов, таких как лихорадка и кашель среди членов семьи, усилите вентиляцию окна в комнате и обеспечьте изоляцию семьи. Эта изоляция направлена на раздельное питание, использование, проживание и стирку. </a:t>
            </a:r>
            <a:endParaRPr lang="ru-RU" dirty="0" smtClean="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85819" y="3740054"/>
            <a:ext cx="50022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05991" y="4150402"/>
            <a:ext cx="6162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Посуду </a:t>
            </a:r>
            <a:r>
              <a:rPr lang="ru-RU" dirty="0">
                <a:solidFill>
                  <a:schemeClr val="bg1"/>
                </a:solidFill>
              </a:rPr>
              <a:t>кипятят и дезинфицируют ежедневно после мытья. Другие предметы </a:t>
            </a:r>
            <a:r>
              <a:rPr lang="ru-RU" dirty="0" smtClean="0">
                <a:solidFill>
                  <a:schemeClr val="bg1"/>
                </a:solidFill>
              </a:rPr>
              <a:t>те</a:t>
            </a:r>
            <a:r>
              <a:rPr lang="ru-RU" dirty="0">
                <a:solidFill>
                  <a:schemeClr val="bg1"/>
                </a:solidFill>
              </a:rPr>
              <a:t>, которые можно кипятить, также </a:t>
            </a:r>
            <a:r>
              <a:rPr lang="ru-RU" dirty="0" smtClean="0">
                <a:solidFill>
                  <a:schemeClr val="bg1"/>
                </a:solidFill>
              </a:rPr>
              <a:t>необходимо </a:t>
            </a:r>
            <a:r>
              <a:rPr lang="ru-RU" dirty="0">
                <a:solidFill>
                  <a:schemeClr val="bg1"/>
                </a:solidFill>
              </a:rPr>
              <a:t>стерилизовать. Время кипения составляет 30 минут. Те, </a:t>
            </a:r>
            <a:r>
              <a:rPr lang="ru-RU" dirty="0" smtClean="0">
                <a:solidFill>
                  <a:schemeClr val="bg1"/>
                </a:solidFill>
              </a:rPr>
              <a:t>которые нельзя </a:t>
            </a:r>
            <a:r>
              <a:rPr lang="ru-RU" dirty="0">
                <a:solidFill>
                  <a:schemeClr val="bg1"/>
                </a:solidFill>
              </a:rPr>
              <a:t>стерилизовать, могут подвергаться воздействию солнечного света в течение 6 часов.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914366" y="2914926"/>
            <a:ext cx="1418765" cy="1418765"/>
            <a:chOff x="5975592" y="2905916"/>
            <a:chExt cx="1418765" cy="1418765"/>
          </a:xfrm>
        </p:grpSpPr>
        <p:sp>
          <p:nvSpPr>
            <p:cNvPr id="18" name="circle"/>
            <p:cNvSpPr>
              <a:spLocks noChangeArrowheads="1"/>
            </p:cNvSpPr>
            <p:nvPr/>
          </p:nvSpPr>
          <p:spPr bwMode="auto">
            <a:xfrm>
              <a:off x="5975592" y="2905916"/>
              <a:ext cx="1418765" cy="1418765"/>
            </a:xfrm>
            <a:prstGeom prst="ellipse">
              <a:avLst/>
            </a:prstGeom>
            <a:solidFill>
              <a:srgbClr val="CFEC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75510" y="3001776"/>
              <a:ext cx="932769" cy="1283319"/>
            </a:xfrm>
            <a:prstGeom prst="rect">
              <a:avLst/>
            </a:prstGeom>
          </p:spPr>
        </p:pic>
      </p:grpSp>
      <p:pic>
        <p:nvPicPr>
          <p:cNvPr id="17" name="2" descr="14">
            <a:extLst>
              <a:ext uri="{FF2B5EF4-FFF2-40B4-BE49-F238E27FC236}">
                <a16:creationId xmlns:a16="http://schemas.microsoft.com/office/drawing/2014/main" xmlns="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529" y="3654671"/>
            <a:ext cx="2815015" cy="26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4801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xmlns="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xmlns="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xmlns="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>
            <a:extLst>
              <a:ext uri="{FF2B5EF4-FFF2-40B4-BE49-F238E27FC236}">
                <a16:creationId xmlns:a16="http://schemas.microsoft.com/office/drawing/2014/main" xmlns="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11" y="857078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xmlns="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74365" y="2916360"/>
            <a:ext cx="6217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zh-CN" sz="3600" b="1" dirty="0" smtClean="0">
                <a:latin typeface="+mj-lt"/>
              </a:rPr>
              <a:t>ЧТО ТАКОЕ КОРОНАВИРУС?</a:t>
            </a:r>
            <a:endParaRPr lang="ru-RU" altLang="zh-CN" sz="3600" b="1" dirty="0">
              <a:latin typeface="+mj-lt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xmlns="" id="{AEA19E27-3204-4C5E-9949-6C55FE0100ED}"/>
              </a:ext>
            </a:extLst>
          </p:cNvPr>
          <p:cNvSpPr txBox="1"/>
          <p:nvPr/>
        </p:nvSpPr>
        <p:spPr>
          <a:xfrm>
            <a:off x="8233077" y="1670367"/>
            <a:ext cx="2124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0</a:t>
            </a: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1</a:t>
            </a:r>
            <a:endParaRPr lang="en-US" altLang="zh-CN" sz="4400" b="1" dirty="0">
              <a:solidFill>
                <a:srgbClr val="3A8B9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258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Что такое коронавирус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">
            <a:extLst>
              <a:ext uri="{FF2B5EF4-FFF2-40B4-BE49-F238E27FC236}">
                <a16:creationId xmlns:a16="http://schemas.microsoft.com/office/drawing/2014/main" xmlns="" id="{9A8213C9-FB3D-4015-BF6B-2F19E4B1C7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5" t="15920" r="29237" b="10846"/>
          <a:stretch/>
        </p:blipFill>
        <p:spPr>
          <a:xfrm>
            <a:off x="7862691" y="1255710"/>
            <a:ext cx="3242630" cy="560229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47650A70-067A-40A1-A32A-C266637A9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6" t="11556" b="5787"/>
          <a:stretch/>
        </p:blipFill>
        <p:spPr>
          <a:xfrm>
            <a:off x="823944" y="1359339"/>
            <a:ext cx="6325607" cy="5395031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34C205F-214F-4888-8AA5-DEE8B6F0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486" y="1785857"/>
            <a:ext cx="541452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</a:t>
            </a:r>
            <a:r>
              <a:rPr lang="ru-RU" altLang="zh-CN" b="1" dirty="0"/>
              <a:t>Коронавирусы</a:t>
            </a:r>
            <a:r>
              <a:rPr lang="ru-RU" altLang="zh-CN" dirty="0"/>
              <a:t> — это семейство вирусов, которые преимущественно поражают животных, но в некоторых случаях могут передаваться человеку. Обычно заболевания, вызванные коронавирусами, протекают в лёгкой форме, не вызывая тяжёлой симптоматики. Однако, бывают и тяжёлые формы, такие как ближневосточный респираторный синдром (Mers) и тяжёлый острый респираторный синдром (Sars).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xmlns="" val="175837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">
            <a:extLst>
              <a:ext uri="{FF2B5EF4-FFF2-40B4-BE49-F238E27FC236}">
                <a16:creationId xmlns:a16="http://schemas.microsoft.com/office/drawing/2014/main" xmlns="" id="{C7AFAC66-06FF-4B78-82D9-BDE1DBC532F6}"/>
              </a:ext>
            </a:extLst>
          </p:cNvPr>
          <p:cNvSpPr/>
          <p:nvPr/>
        </p:nvSpPr>
        <p:spPr>
          <a:xfrm>
            <a:off x="309225" y="1126508"/>
            <a:ext cx="6277106" cy="5522696"/>
          </a:xfrm>
          <a:prstGeom prst="rect">
            <a:avLst/>
          </a:prstGeom>
          <a:solidFill>
            <a:srgbClr val="3A8B96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Что такое коронавирус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xmlns="" id="{A65E5739-512C-4F56-B2CC-A7BAE2E9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97" y="4850630"/>
            <a:ext cx="56333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нового коронавируса, обнаруженного на этот раз (ВОЗ назвала его «2019-nCOV», то есть новый коронавирус 2019 года), существует 6 известных инфекций у людей</a:t>
            </a:r>
            <a:r>
              <a:rPr lang="ru-RU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xmlns="" id="{E78A2182-C945-4F43-B015-22B729F7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04" y="1371780"/>
            <a:ext cx="5676148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sz="2000" b="1" i="1" dirty="0">
                <a:solidFill>
                  <a:schemeClr val="bg1"/>
                </a:solidFill>
              </a:rPr>
              <a:t>В чем разница между коронавирусом и вирусом гриппа</a:t>
            </a:r>
            <a:r>
              <a:rPr lang="ru-RU" altLang="zh-CN" sz="2000" b="1" i="1" dirty="0" smtClean="0">
                <a:solidFill>
                  <a:schemeClr val="bg1"/>
                </a:solidFill>
              </a:rPr>
              <a:t>?</a:t>
            </a:r>
          </a:p>
          <a:p>
            <a:endParaRPr lang="ru-RU" altLang="zh-CN" b="1" i="1" dirty="0">
              <a:solidFill>
                <a:schemeClr val="bg1"/>
              </a:solidFill>
            </a:endParaRPr>
          </a:p>
          <a:p>
            <a:r>
              <a:rPr lang="ru-RU" altLang="zh-CN" dirty="0">
                <a:solidFill>
                  <a:schemeClr val="bg1"/>
                </a:solidFill>
              </a:rPr>
              <a:t>Коронавирус и вирус гриппа могут иметь сходные симптомы, но генетически они абсолютно разные.</a:t>
            </a:r>
          </a:p>
          <a:p>
            <a:r>
              <a:rPr lang="ru-RU" altLang="zh-CN" dirty="0">
                <a:solidFill>
                  <a:schemeClr val="bg1"/>
                </a:solidFill>
              </a:rPr>
              <a:t>Вирусы гриппа размножаются очень быстро - симптомы проявляются через два-три дня после заражения, а коронавирусу требуется для этого до 14 дней.</a:t>
            </a:r>
            <a:endParaRPr lang="zh-CN" altLang="zh-CN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3944" y="4376756"/>
            <a:ext cx="50022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2" descr="14">
            <a:extLst>
              <a:ext uri="{FF2B5EF4-FFF2-40B4-BE49-F238E27FC236}">
                <a16:creationId xmlns:a16="http://schemas.microsoft.com/office/drawing/2014/main" xmlns="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1316" y="3988663"/>
            <a:ext cx="2815015" cy="2690537"/>
          </a:xfrm>
          <a:prstGeom prst="rect">
            <a:avLst/>
          </a:prstGeom>
          <a:noFill/>
        </p:spPr>
      </p:pic>
      <p:pic>
        <p:nvPicPr>
          <p:cNvPr id="7" name="15" descr="图片包含 室内, 电视, 桌子, 屏幕&#10;&#10;描述已自动生成">
            <a:extLst>
              <a:ext uri="{FF2B5EF4-FFF2-40B4-BE49-F238E27FC236}">
                <a16:creationId xmlns:a16="http://schemas.microsoft.com/office/drawing/2014/main" xmlns="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36" t="15042" r="19834" b="14599"/>
          <a:stretch/>
        </p:blipFill>
        <p:spPr>
          <a:xfrm>
            <a:off x="5928691" y="1691078"/>
            <a:ext cx="6149009" cy="532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71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xmlns="" id="{A709C3CF-81CF-43CD-B19E-3F982545F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4785" y="1501254"/>
            <a:ext cx="4674202" cy="5356746"/>
          </a:xfrm>
          <a:prstGeom prst="rect">
            <a:avLst/>
          </a:prstGeom>
        </p:spPr>
      </p:pic>
      <p:sp>
        <p:nvSpPr>
          <p:cNvPr id="5" name="4">
            <a:extLst>
              <a:ext uri="{FF2B5EF4-FFF2-40B4-BE49-F238E27FC236}">
                <a16:creationId xmlns:a16="http://schemas.microsoft.com/office/drawing/2014/main" xmlns="" id="{E5D245E1-FF78-4A42-B49B-D1E8DF34BFAE}"/>
              </a:ext>
            </a:extLst>
          </p:cNvPr>
          <p:cNvSpPr/>
          <p:nvPr/>
        </p:nvSpPr>
        <p:spPr>
          <a:xfrm>
            <a:off x="1362076" y="1353748"/>
            <a:ext cx="6824903" cy="4120319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Что такое коронавирус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1501254"/>
            <a:ext cx="656772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Как передаётся коронавирус</a:t>
            </a:r>
            <a:r>
              <a:rPr lang="ru-RU" sz="2000" b="1" i="1" dirty="0" smtClean="0"/>
              <a:t>?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</a:rPr>
              <a:t>Как и другие респираторные вирусы, коронавирус распространяется через капли, которые образуются, когда инфицированный человек кашляет или чихает. </a:t>
            </a:r>
            <a:r>
              <a:rPr lang="ru-RU" dirty="0" smtClean="0">
                <a:solidFill>
                  <a:srgbClr val="242424"/>
                </a:solidFill>
              </a:rPr>
              <a:t>Также может </a:t>
            </a:r>
            <a:r>
              <a:rPr lang="ru-RU" dirty="0">
                <a:solidFill>
                  <a:srgbClr val="242424"/>
                </a:solidFill>
              </a:rPr>
              <a:t>распространяться, когда кто-то касается любой загрязнённой поверхности, например дверной ручки. </a:t>
            </a:r>
            <a:endParaRPr lang="ru-RU" dirty="0" smtClean="0">
              <a:solidFill>
                <a:srgbClr val="242424"/>
              </a:solidFill>
            </a:endParaRPr>
          </a:p>
          <a:p>
            <a:r>
              <a:rPr lang="ru-RU" dirty="0" smtClean="0">
                <a:solidFill>
                  <a:srgbClr val="242424"/>
                </a:solidFill>
              </a:rPr>
              <a:t>Люди </a:t>
            </a:r>
            <a:r>
              <a:rPr lang="ru-RU" dirty="0">
                <a:solidFill>
                  <a:srgbClr val="242424"/>
                </a:solidFill>
              </a:rPr>
              <a:t>заражаются, когда они касаются загрязнёнными руками рта, носа или глаз.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42424"/>
                </a:solidFill>
              </a:rPr>
              <a:t>Изначально, вспышка произошла от животных, предположительно, источником стал рынок морепродуктов в Ухани, где шла активная торговля не только рыбой, но и такими животными, как сурки, змеи и летучие мыши.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338209"/>
            <a:ext cx="2828924" cy="25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44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xmlns="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xmlns="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xmlns="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xmlns="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51" y="666110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xmlns="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xmlns="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124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0</a:t>
            </a: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2</a:t>
            </a:r>
            <a:endParaRPr lang="en-US" altLang="zh-CN" sz="4400" b="1" dirty="0">
              <a:solidFill>
                <a:srgbClr val="3A8B9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87688" y="2829984"/>
            <a:ext cx="7131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>
                <a:latin typeface="+mj-lt"/>
              </a:rPr>
              <a:t>КЛИНИЧЕСКИЕ ПРОЯВЛЕНИЯ ИНФИЦИРОВАННЫХ ПАЦИЕНТОВ</a:t>
            </a:r>
            <a:endParaRPr lang="ru-RU" altLang="zh-C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337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">
            <a:extLst>
              <a:ext uri="{FF2B5EF4-FFF2-40B4-BE49-F238E27FC236}">
                <a16:creationId xmlns:a16="http://schemas.microsoft.com/office/drawing/2014/main" xmlns="" id="{D8DEE089-551B-4352-B68A-0634744885B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4433" y="1181084"/>
            <a:ext cx="11378345" cy="3429016"/>
            <a:chOff x="-280136" y="1212506"/>
            <a:chExt cx="12629366" cy="3798862"/>
          </a:xfrm>
        </p:grpSpPr>
        <p:pic>
          <p:nvPicPr>
            <p:cNvPr id="4" name="3">
              <a:extLst>
                <a:ext uri="{FF2B5EF4-FFF2-40B4-BE49-F238E27FC236}">
                  <a16:creationId xmlns:a16="http://schemas.microsoft.com/office/drawing/2014/main" xmlns="" id="{2AA787D4-3D40-4A1E-B85E-B9EC275625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4278" b="16816"/>
            <a:stretch/>
          </p:blipFill>
          <p:spPr>
            <a:xfrm>
              <a:off x="-280136" y="1630634"/>
              <a:ext cx="4276694" cy="3148555"/>
            </a:xfrm>
            <a:prstGeom prst="rect">
              <a:avLst/>
            </a:prstGeom>
          </p:spPr>
        </p:pic>
        <p:pic>
          <p:nvPicPr>
            <p:cNvPr id="6" name="5">
              <a:extLst>
                <a:ext uri="{FF2B5EF4-FFF2-40B4-BE49-F238E27FC236}">
                  <a16:creationId xmlns:a16="http://schemas.microsoft.com/office/drawing/2014/main" xmlns="" id="{8BAD8617-36A6-415C-A551-40097DA9404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24" t="4807" r="17654" b="5712"/>
            <a:stretch/>
          </p:blipFill>
          <p:spPr>
            <a:xfrm>
              <a:off x="9550558" y="1212506"/>
              <a:ext cx="2798672" cy="3798862"/>
            </a:xfrm>
            <a:prstGeom prst="rect">
              <a:avLst/>
            </a:prstGeom>
          </p:spPr>
        </p:pic>
        <p:sp>
          <p:nvSpPr>
            <p:cNvPr id="7" name="6">
              <a:extLst>
                <a:ext uri="{FF2B5EF4-FFF2-40B4-BE49-F238E27FC236}">
                  <a16:creationId xmlns:a16="http://schemas.microsoft.com/office/drawing/2014/main" xmlns="" id="{00699248-17D3-48F5-97FD-A321C29C7F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707986">
              <a:off x="3778099" y="1453221"/>
              <a:ext cx="5298751" cy="3506477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2">
              <a:extLst>
                <a:ext uri="{FF2B5EF4-FFF2-40B4-BE49-F238E27FC236}">
                  <a16:creationId xmlns:a16="http://schemas.microsoft.com/office/drawing/2014/main" xmlns="" id="{E9EAA10C-EA99-4F83-8FB3-FD02F99FBAEA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13428" y="2349925"/>
              <a:ext cx="4717182" cy="152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Чувство усталости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Затруднённое дыхание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Высокая температура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altLang="zh-C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Кашель и / или боль в горле</a:t>
              </a:r>
              <a:endParaRPr lang="zh-CN" altLang="zh-CN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7">
            <a:extLst>
              <a:ext uri="{FF2B5EF4-FFF2-40B4-BE49-F238E27FC236}">
                <a16:creationId xmlns:a16="http://schemas.microsoft.com/office/drawing/2014/main" xmlns="" id="{8B8D5BF6-C342-46D9-A256-EB43A7AF921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6187" y="4610100"/>
            <a:ext cx="111643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Симптомы во многом сходны со многими респираторными заболеваниями, часто имитируют обычную простуду, могут походить на грипп.</a:t>
            </a:r>
          </a:p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Если у вас есть аналогичные симптомы, подумайте о следующем:</a:t>
            </a:r>
          </a:p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Вы посещали в последние две недели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зоны повышенного риска (Китай и прилегающие регионы)?</a:t>
            </a:r>
          </a:p>
          <a:p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Вы были в контакте с кем-то, кто посещал в последние две недели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подобные места? </a:t>
            </a:r>
          </a:p>
          <a:p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ответ на эти вопросы положителен - к симптомам следует отнестись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внимательно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xmlns="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Клинические проявления инфицированных пациентов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30116" y="1019127"/>
            <a:ext cx="692493" cy="1113209"/>
            <a:chOff x="6130116" y="1019127"/>
            <a:chExt cx="692493" cy="1113209"/>
          </a:xfrm>
        </p:grpSpPr>
        <p:sp>
          <p:nvSpPr>
            <p:cNvPr id="13" name="blood drop piece"/>
            <p:cNvSpPr>
              <a:spLocks/>
            </p:cNvSpPr>
            <p:nvPr/>
          </p:nvSpPr>
          <p:spPr bwMode="auto">
            <a:xfrm>
              <a:off x="6130116" y="1019127"/>
              <a:ext cx="692493" cy="1113209"/>
            </a:xfrm>
            <a:custGeom>
              <a:avLst/>
              <a:gdLst>
                <a:gd name="T0" fmla="*/ 111 w 219"/>
                <a:gd name="T1" fmla="*/ 1 h 352"/>
                <a:gd name="T2" fmla="*/ 108 w 219"/>
                <a:gd name="T3" fmla="*/ 1 h 352"/>
                <a:gd name="T4" fmla="*/ 0 w 219"/>
                <a:gd name="T5" fmla="*/ 243 h 352"/>
                <a:gd name="T6" fmla="*/ 110 w 219"/>
                <a:gd name="T7" fmla="*/ 352 h 352"/>
                <a:gd name="T8" fmla="*/ 219 w 219"/>
                <a:gd name="T9" fmla="*/ 243 h 352"/>
                <a:gd name="T10" fmla="*/ 111 w 219"/>
                <a:gd name="T11" fmla="*/ 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52">
                  <a:moveTo>
                    <a:pt x="111" y="1"/>
                  </a:moveTo>
                  <a:cubicBezTo>
                    <a:pt x="111" y="0"/>
                    <a:pt x="109" y="0"/>
                    <a:pt x="108" y="1"/>
                  </a:cubicBezTo>
                  <a:cubicBezTo>
                    <a:pt x="103" y="9"/>
                    <a:pt x="0" y="184"/>
                    <a:pt x="0" y="243"/>
                  </a:cubicBezTo>
                  <a:cubicBezTo>
                    <a:pt x="0" y="303"/>
                    <a:pt x="49" y="352"/>
                    <a:pt x="110" y="352"/>
                  </a:cubicBezTo>
                  <a:cubicBezTo>
                    <a:pt x="170" y="352"/>
                    <a:pt x="219" y="303"/>
                    <a:pt x="219" y="243"/>
                  </a:cubicBezTo>
                  <a:cubicBezTo>
                    <a:pt x="219" y="184"/>
                    <a:pt x="116" y="9"/>
                    <a:pt x="111" y="1"/>
                  </a:cubicBezTo>
                  <a:close/>
                </a:path>
              </a:pathLst>
            </a:custGeom>
            <a:solidFill>
              <a:srgbClr val="B3E3F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blood drop piece"/>
            <p:cNvSpPr>
              <a:spLocks/>
            </p:cNvSpPr>
            <p:nvPr/>
          </p:nvSpPr>
          <p:spPr bwMode="auto">
            <a:xfrm>
              <a:off x="6266771" y="1556538"/>
              <a:ext cx="419181" cy="420716"/>
            </a:xfrm>
            <a:custGeom>
              <a:avLst/>
              <a:gdLst>
                <a:gd name="T0" fmla="*/ 131 w 133"/>
                <a:gd name="T1" fmla="*/ 42 h 133"/>
                <a:gd name="T2" fmla="*/ 91 w 133"/>
                <a:gd name="T3" fmla="*/ 42 h 133"/>
                <a:gd name="T4" fmla="*/ 91 w 133"/>
                <a:gd name="T5" fmla="*/ 2 h 133"/>
                <a:gd name="T6" fmla="*/ 89 w 133"/>
                <a:gd name="T7" fmla="*/ 0 h 133"/>
                <a:gd name="T8" fmla="*/ 44 w 133"/>
                <a:gd name="T9" fmla="*/ 0 h 133"/>
                <a:gd name="T10" fmla="*/ 42 w 133"/>
                <a:gd name="T11" fmla="*/ 2 h 133"/>
                <a:gd name="T12" fmla="*/ 42 w 133"/>
                <a:gd name="T13" fmla="*/ 42 h 133"/>
                <a:gd name="T14" fmla="*/ 2 w 133"/>
                <a:gd name="T15" fmla="*/ 42 h 133"/>
                <a:gd name="T16" fmla="*/ 0 w 133"/>
                <a:gd name="T17" fmla="*/ 44 h 133"/>
                <a:gd name="T18" fmla="*/ 0 w 133"/>
                <a:gd name="T19" fmla="*/ 89 h 133"/>
                <a:gd name="T20" fmla="*/ 2 w 133"/>
                <a:gd name="T21" fmla="*/ 91 h 133"/>
                <a:gd name="T22" fmla="*/ 42 w 133"/>
                <a:gd name="T23" fmla="*/ 91 h 133"/>
                <a:gd name="T24" fmla="*/ 42 w 133"/>
                <a:gd name="T25" fmla="*/ 131 h 133"/>
                <a:gd name="T26" fmla="*/ 44 w 133"/>
                <a:gd name="T27" fmla="*/ 133 h 133"/>
                <a:gd name="T28" fmla="*/ 89 w 133"/>
                <a:gd name="T29" fmla="*/ 133 h 133"/>
                <a:gd name="T30" fmla="*/ 91 w 133"/>
                <a:gd name="T31" fmla="*/ 131 h 133"/>
                <a:gd name="T32" fmla="*/ 91 w 133"/>
                <a:gd name="T33" fmla="*/ 91 h 133"/>
                <a:gd name="T34" fmla="*/ 131 w 133"/>
                <a:gd name="T35" fmla="*/ 91 h 133"/>
                <a:gd name="T36" fmla="*/ 133 w 133"/>
                <a:gd name="T37" fmla="*/ 89 h 133"/>
                <a:gd name="T38" fmla="*/ 133 w 133"/>
                <a:gd name="T39" fmla="*/ 44 h 133"/>
                <a:gd name="T40" fmla="*/ 131 w 133"/>
                <a:gd name="T41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33">
                  <a:moveTo>
                    <a:pt x="131" y="42"/>
                  </a:moveTo>
                  <a:cubicBezTo>
                    <a:pt x="91" y="42"/>
                    <a:pt x="91" y="42"/>
                    <a:pt x="91" y="4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0" y="0"/>
                    <a:pt x="8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1"/>
                    <a:pt x="42" y="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1"/>
                    <a:pt x="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2"/>
                    <a:pt x="43" y="133"/>
                    <a:pt x="44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90" y="133"/>
                    <a:pt x="91" y="132"/>
                    <a:pt x="91" y="13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1"/>
                    <a:pt x="133" y="90"/>
                    <a:pt x="133" y="89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2" y="42"/>
                    <a:pt x="131" y="4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451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 descr="17">
            <a:extLst>
              <a:ext uri="{FF2B5EF4-FFF2-40B4-BE49-F238E27FC236}">
                <a16:creationId xmlns:a16="http://schemas.microsoft.com/office/drawing/2014/main" xmlns="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2" descr="18">
            <a:extLst>
              <a:ext uri="{FF2B5EF4-FFF2-40B4-BE49-F238E27FC236}">
                <a16:creationId xmlns:a16="http://schemas.microsoft.com/office/drawing/2014/main" xmlns="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pic>
        <p:nvPicPr>
          <p:cNvPr id="8" name="7" descr="16">
            <a:extLst>
              <a:ext uri="{FF2B5EF4-FFF2-40B4-BE49-F238E27FC236}">
                <a16:creationId xmlns:a16="http://schemas.microsoft.com/office/drawing/2014/main" xmlns="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0227">
            <a:extLst>
              <a:ext uri="{FF2B5EF4-FFF2-40B4-BE49-F238E27FC236}">
                <a16:creationId xmlns:a16="http://schemas.microsoft.com/office/drawing/2014/main" xmlns="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6840"/>
            <a:ext cx="3769561" cy="529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0226" descr="图片包含 游戏机, 标志&#10;&#10;描述已自动生成">
            <a:extLst>
              <a:ext uri="{FF2B5EF4-FFF2-40B4-BE49-F238E27FC236}">
                <a16:creationId xmlns:a16="http://schemas.microsoft.com/office/drawing/2014/main" xmlns="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">
            <a:extLst>
              <a:ext uri="{FF2B5EF4-FFF2-40B4-BE49-F238E27FC236}">
                <a16:creationId xmlns:a16="http://schemas.microsoft.com/office/drawing/2014/main" xmlns="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124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часть</a:t>
            </a:r>
            <a:r>
              <a:rPr lang="zh-CN" altLang="en-US" sz="4400" b="1" dirty="0">
                <a:solidFill>
                  <a:srgbClr val="3A8B96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0</a:t>
            </a:r>
            <a:r>
              <a:rPr lang="ru-RU" altLang="zh-CN" sz="4400" b="1" dirty="0" smtClean="0">
                <a:solidFill>
                  <a:srgbClr val="3A8B96"/>
                </a:solidFill>
                <a:latin typeface="Arial Narrow" panose="020B0606020202030204" pitchFamily="34" charset="0"/>
              </a:rPr>
              <a:t>3</a:t>
            </a:r>
            <a:endParaRPr lang="en-US" altLang="zh-CN" sz="4400" b="1" dirty="0">
              <a:solidFill>
                <a:srgbClr val="3A8B9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8137" y="2712216"/>
            <a:ext cx="7589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>
                <a:latin typeface="+mj-lt"/>
              </a:rPr>
              <a:t>ОСОБЕННОСТИ СЛУЧАЕВ ВСПЫШКИ</a:t>
            </a:r>
          </a:p>
        </p:txBody>
      </p:sp>
    </p:spTree>
    <p:extLst>
      <p:ext uri="{BB962C8B-B14F-4D97-AF65-F5344CB8AC3E}">
        <p14:creationId xmlns:p14="http://schemas.microsoft.com/office/powerpoint/2010/main" xmlns="" val="15817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1196</Words>
  <Application>Microsoft Office PowerPoint</Application>
  <PresentationFormat>Произвольный</PresentationFormat>
  <Paragraphs>139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主题​​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Диана Дмитриевна</cp:lastModifiedBy>
  <cp:revision>117</cp:revision>
  <dcterms:created xsi:type="dcterms:W3CDTF">2020-01-27T15:25:45Z</dcterms:created>
  <dcterms:modified xsi:type="dcterms:W3CDTF">2020-11-11T00:19:35Z</dcterms:modified>
</cp:coreProperties>
</file>