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6" r:id="rId2"/>
    <p:sldId id="273" r:id="rId3"/>
    <p:sldId id="275" r:id="rId4"/>
    <p:sldId id="272" r:id="rId5"/>
    <p:sldId id="257" r:id="rId6"/>
    <p:sldId id="285" r:id="rId7"/>
    <p:sldId id="286" r:id="rId8"/>
    <p:sldId id="287" r:id="rId9"/>
    <p:sldId id="288" r:id="rId10"/>
    <p:sldId id="289" r:id="rId11"/>
    <p:sldId id="290" r:id="rId12"/>
    <p:sldId id="295" r:id="rId13"/>
    <p:sldId id="296" r:id="rId14"/>
    <p:sldId id="297" r:id="rId15"/>
    <p:sldId id="298" r:id="rId16"/>
    <p:sldId id="299" r:id="rId17"/>
    <p:sldId id="300" r:id="rId18"/>
    <p:sldId id="301" r:id="rId19"/>
    <p:sldId id="302" r:id="rId20"/>
    <p:sldId id="303" r:id="rId21"/>
    <p:sldId id="304" r:id="rId22"/>
    <p:sldId id="305" r:id="rId23"/>
    <p:sldId id="306" r:id="rId24"/>
    <p:sldId id="307" r:id="rId25"/>
    <p:sldId id="308" r:id="rId26"/>
    <p:sldId id="309" r:id="rId27"/>
    <p:sldId id="310" r:id="rId28"/>
    <p:sldId id="311" r:id="rId29"/>
    <p:sldId id="312" r:id="rId30"/>
    <p:sldId id="313" r:id="rId31"/>
    <p:sldId id="314" r:id="rId32"/>
    <p:sldId id="269" r:id="rId33"/>
    <p:sldId id="277" r:id="rId34"/>
    <p:sldId id="278" r:id="rId35"/>
    <p:sldId id="279" r:id="rId36"/>
    <p:sldId id="280" r:id="rId37"/>
    <p:sldId id="281" r:id="rId38"/>
    <p:sldId id="264" r:id="rId39"/>
    <p:sldId id="265" r:id="rId40"/>
    <p:sldId id="266" r:id="rId41"/>
    <p:sldId id="267" r:id="rId42"/>
    <p:sldId id="268" r:id="rId43"/>
    <p:sldId id="276" r:id="rId44"/>
    <p:sldId id="284" r:id="rId45"/>
    <p:sldId id="283" r:id="rId46"/>
    <p:sldId id="291" r:id="rId47"/>
    <p:sldId id="292" r:id="rId48"/>
    <p:sldId id="293" r:id="rId49"/>
    <p:sldId id="294" r:id="rId5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4671" autoAdjust="0"/>
  </p:normalViewPr>
  <p:slideViewPr>
    <p:cSldViewPr>
      <p:cViewPr varScale="1">
        <p:scale>
          <a:sx n="109" d="100"/>
          <a:sy n="109" d="100"/>
        </p:scale>
        <p:origin x="1680" y="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1714A3-5BBA-4B51-B81E-E68E09EE7938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46A512-BCC0-44A5-AC4A-AD4A732EB5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4740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46A512-BCC0-44A5-AC4A-AD4A732EB5FF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823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46A512-BCC0-44A5-AC4A-AD4A732EB5FF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377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3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4.jpeg"/><Relationship Id="rId4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3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3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61.jpeg"/><Relationship Id="rId4" Type="http://schemas.openxmlformats.org/officeDocument/2006/relationships/image" Target="../media/image7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92.png"/><Relationship Id="rId4" Type="http://schemas.openxmlformats.org/officeDocument/2006/relationships/image" Target="../media/image9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andia.ru/text/category/10_sentyabrya/" TargetMode="External"/><Relationship Id="rId2" Type="http://schemas.openxmlformats.org/officeDocument/2006/relationships/hyperlink" Target="https://pandia.ru/text/category/tcenoobrazovanie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esktop-g78p8kg\сетевая папка\Административно-хозяйственная часть\Сысолятин С.И\Турбаза В.Бестях\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991"/>
            <a:ext cx="7772400" cy="1470025"/>
          </a:xfrm>
        </p:spPr>
        <p:txBody>
          <a:bodyPr/>
          <a:lstStyle/>
          <a:p>
            <a:r>
              <a:rPr lang="ru-RU" i="1" dirty="0" smtClean="0">
                <a:latin typeface="Gabriola" pitchFamily="82" charset="0"/>
              </a:rPr>
              <a:t>Туристическая база Верхний Бестях</a:t>
            </a:r>
            <a:endParaRPr lang="ru-RU" i="1" dirty="0">
              <a:latin typeface="Gabriola" pitchFamily="82" charset="0"/>
            </a:endParaRPr>
          </a:p>
        </p:txBody>
      </p:sp>
      <p:pic>
        <p:nvPicPr>
          <p:cNvPr id="1027" name="Picture 3" descr="\\Desktop-g78p8kg\сетевая папка\Административно-хозяйственная часть\Сысолятин С.И\Эмблема\логотип новый пнг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20074"/>
            <a:ext cx="1761528" cy="143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843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Gabriola" pitchFamily="82" charset="0"/>
              </a:rPr>
              <a:t>Маркетинговая стратегия планируется вестись по следующим направлениям:</a:t>
            </a:r>
            <a:br>
              <a:rPr lang="ru-RU" b="1" dirty="0">
                <a:latin typeface="Gabriola" pitchFamily="82" charset="0"/>
              </a:rPr>
            </a:br>
            <a:endParaRPr lang="ru-RU" b="1" dirty="0">
              <a:latin typeface="Gabriola" pitchFamily="8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fontScale="55000" lnSpcReduction="20000"/>
          </a:bodyPr>
          <a:lstStyle/>
          <a:p>
            <a:pPr fontAlgn="base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Формирование корпоративного имиджа и бренда Туристической базы отдыха;</a:t>
            </a:r>
          </a:p>
          <a:p>
            <a:pPr fontAlgn="base"/>
            <a:r>
              <a:rPr lang="ru-RU" dirty="0">
                <a:latin typeface="Times New Roman" pitchFamily="18" charset="0"/>
                <a:cs typeface="Times New Roman" pitchFamily="18" charset="0"/>
              </a:rPr>
              <a:t>2) Использование мероприятий, проводимых на территории Турбазы для его рекламы и продвижения на рынке развлекательных и туристических услуг;</a:t>
            </a:r>
          </a:p>
          <a:p>
            <a:pPr fontAlgn="base"/>
            <a:r>
              <a:rPr lang="ru-RU" dirty="0">
                <a:latin typeface="Times New Roman" pitchFamily="18" charset="0"/>
                <a:cs typeface="Times New Roman" pitchFamily="18" charset="0"/>
              </a:rPr>
              <a:t>3) Систематическое изучение конкретных потребностей различных групп пользователей на продукты и услуги в сфере развлечений и спортивных услуг – путем анкетирования, организации обратной связи с посетителями и клиентами Турбазы; уточнение на этой основе номенклатуры продуктов и услуг Турбазы, перечня проектов, объектов, услуг и мероприятий;</a:t>
            </a:r>
          </a:p>
          <a:p>
            <a:pPr fontAlgn="base"/>
            <a:r>
              <a:rPr lang="ru-RU" dirty="0">
                <a:latin typeface="Times New Roman" pitchFamily="18" charset="0"/>
                <a:cs typeface="Times New Roman" pitchFamily="18" charset="0"/>
              </a:rPr>
              <a:t>4) Продвижение продуктов и услуг Турбазы на рынок, формирование спроса на них – как через рекламу, побуждающую к немедленным ответным действиям (рекламные листовки, плакаты и щиты; рекламные блоки в газетах, известных каталогах и справочниках, наиболее читаемых журналах, популярных радиопередачах; баннерная реклама в интернете), так и через рекламу, направленную на более долгосрочное воздействие (рассылка пресс-релизов в ведущие СМИ; выпуск и распространение сувенирной продукции; спонсирование публичных и спортивных мероприятий, участие в крупных профильных форумах и выставках, выступления с презентациями; публикация проблемных и исследовательских изданиях и т. д.).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\\Desktop-g78p8kg\сетевая папка\Административно-хозяйственная часть\Сысолятин С.И\Эмблема\логотип новый пнг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20074"/>
            <a:ext cx="1761528" cy="143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06252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50706"/>
          </a:xfrm>
        </p:spPr>
        <p:txBody>
          <a:bodyPr>
            <a:normAutofit/>
          </a:bodyPr>
          <a:lstStyle/>
          <a:p>
            <a:r>
              <a:rPr lang="ru-RU" b="1" dirty="0">
                <a:latin typeface="Gabriola" pitchFamily="82" charset="0"/>
              </a:rPr>
              <a:t>Услуги турбазы будут представлены по следующим направлениям:</a:t>
            </a:r>
            <a:br>
              <a:rPr lang="ru-RU" b="1" dirty="0">
                <a:latin typeface="Gabriola" pitchFamily="82" charset="0"/>
              </a:rPr>
            </a:br>
            <a:endParaRPr lang="ru-RU" b="1" dirty="0">
              <a:latin typeface="Gabriola" pitchFamily="82" charset="0"/>
            </a:endParaRPr>
          </a:p>
        </p:txBody>
      </p:sp>
      <p:pic>
        <p:nvPicPr>
          <p:cNvPr id="3" name="Picture 3" descr="\\Desktop-g78p8kg\сетевая папка\Административно-хозяйственная часть\Сысолятин С.И\Эмблема\логотип новый пнг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20074"/>
            <a:ext cx="1761528" cy="143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94318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esktop-g78p8kg\сетевая папка\Административно-хозяйственная часть\Сысолятин С.И\Турбаза В.Бестях\Картинки\family-fu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4" y="652107"/>
            <a:ext cx="6264696" cy="1138138"/>
          </a:xfrm>
        </p:spPr>
        <p:txBody>
          <a:bodyPr>
            <a:normAutofit/>
          </a:bodyPr>
          <a:lstStyle/>
          <a:p>
            <a:r>
              <a:rPr lang="ru-RU" sz="2000" b="1" dirty="0" err="1">
                <a:latin typeface="Gabriola" pitchFamily="82" charset="0"/>
              </a:rPr>
              <a:t>Турмаршруты</a:t>
            </a:r>
            <a:r>
              <a:rPr lang="ru-RU" sz="2000" b="1" dirty="0">
                <a:latin typeface="Gabriola" pitchFamily="82" charset="0"/>
              </a:rPr>
              <a:t> для семейного отдыха с детьми (трансфер Якутск - турбаза, размещение в домиках, питание, рыбалка, </a:t>
            </a:r>
            <a:r>
              <a:rPr lang="ru-RU" sz="2000" b="1" dirty="0" err="1">
                <a:latin typeface="Gabriola" pitchFamily="82" charset="0"/>
              </a:rPr>
              <a:t>купалка</a:t>
            </a:r>
            <a:r>
              <a:rPr lang="ru-RU" sz="2000" b="1" dirty="0">
                <a:latin typeface="Gabriola" pitchFamily="82" charset="0"/>
              </a:rPr>
              <a:t>, посещение Ленских столбов, </a:t>
            </a:r>
            <a:r>
              <a:rPr lang="ru-RU" sz="2000" b="1" dirty="0" err="1">
                <a:latin typeface="Gabriola" pitchFamily="82" charset="0"/>
              </a:rPr>
              <a:t>Бизонария</a:t>
            </a:r>
            <a:r>
              <a:rPr lang="ru-RU" sz="2000" b="1" dirty="0">
                <a:latin typeface="Gabriola" pitchFamily="82" charset="0"/>
              </a:rPr>
              <a:t>);</a:t>
            </a:r>
            <a:endParaRPr lang="ru-RU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347864" y="116632"/>
            <a:ext cx="1888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Gabriola" pitchFamily="82" charset="0"/>
              </a:rPr>
              <a:t>Семейный тур</a:t>
            </a:r>
            <a:endParaRPr lang="ru-RU" sz="2800" b="1" dirty="0">
              <a:latin typeface="Gabriola" pitchFamily="82" charset="0"/>
            </a:endParaRPr>
          </a:p>
        </p:txBody>
      </p:sp>
      <p:pic>
        <p:nvPicPr>
          <p:cNvPr id="5" name="Picture 3" descr="\\Desktop-g78p8kg\сетевая папка\Административно-хозяйственная часть\Сысолятин С.И\Эмблема\логотип новый пнг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20074"/>
            <a:ext cx="1761528" cy="143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0091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Desktop-g78p8kg\сетевая папка\Административно-хозяйственная часть\Сысолятин С.И\Турбаза В.Бестях\Картинки\семь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67907"/>
            <a:ext cx="2767856" cy="2437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Desktop-g78p8kg\сетевая папка\Административно-хозяйственная часть\Сысолятин С.И\Турбаза В.Бестях\Картинки\4ddc75f1698994d05cf43f2316d7d33a_X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764704"/>
            <a:ext cx="2701346" cy="2340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\\Desktop-g78p8kg\сетевая папка\Административно-хозяйственная часть\Сысолятин С.И\Турбаза В.Бестях\Картинки\1345050985_picnic-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931" y="3789040"/>
            <a:ext cx="2917833" cy="1850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\\Desktop-g78p8kg\сетевая папка\Административно-хозяйственная часть\Сысолятин С.И\Турбаза В.Бестях\Картинки\depositphotos_37171705-stock-photo-big-family-is-relaxing-i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015407"/>
            <a:ext cx="3865258" cy="236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\\Desktop-g78p8kg\сетевая папка\Административно-хозяйственная часть\Сысолятин С.И\Эмблема\логотип новый пнг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0" y="5420074"/>
            <a:ext cx="1761528" cy="143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3532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548680"/>
            <a:ext cx="7139136" cy="288032"/>
          </a:xfrm>
        </p:spPr>
        <p:txBody>
          <a:bodyPr>
            <a:normAutofit fontScale="90000"/>
          </a:bodyPr>
          <a:lstStyle/>
          <a:p>
            <a:pPr lvl="0"/>
            <a:r>
              <a:rPr lang="ru-RU" sz="2200" b="1" dirty="0">
                <a:latin typeface="Gabriola" pitchFamily="82" charset="0"/>
              </a:rPr>
              <a:t>Индивидуальные </a:t>
            </a:r>
            <a:r>
              <a:rPr lang="ru-RU" sz="2200" b="1" dirty="0" err="1">
                <a:latin typeface="Gabriola" pitchFamily="82" charset="0"/>
              </a:rPr>
              <a:t>турмаршруты</a:t>
            </a:r>
            <a:r>
              <a:rPr lang="ru-RU" sz="2200" b="1" dirty="0">
                <a:latin typeface="Gabriola" pitchFamily="82" charset="0"/>
              </a:rPr>
              <a:t> (трансфер, питание, размещение, досуг);</a:t>
            </a:r>
            <a:r>
              <a:rPr lang="ru-RU" dirty="0">
                <a:latin typeface="Gabriola" pitchFamily="82" charset="0"/>
              </a:rPr>
              <a:t/>
            </a:r>
            <a:br>
              <a:rPr lang="ru-RU" dirty="0">
                <a:latin typeface="Gabriola" pitchFamily="82" charset="0"/>
              </a:rPr>
            </a:br>
            <a:endParaRPr lang="ru-RU" dirty="0"/>
          </a:p>
        </p:txBody>
      </p:sp>
      <p:pic>
        <p:nvPicPr>
          <p:cNvPr id="3074" name="Picture 2" descr="\\Desktop-g78p8kg\сетевая папка\Административно-хозяйственная часть\Сысолятин С.И\Турбаза В.Бестях\Картинки\отдых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20860"/>
            <a:ext cx="3726678" cy="273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\\Desktop-g78p8kg\сетевая папка\Административно-хозяйственная часть\Сысолятин С.И\Турбаза В.Бестях\Картинки\отдых,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49" y="694424"/>
            <a:ext cx="3904537" cy="260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\\Desktop-g78p8kg\сетевая папка\Административно-хозяйственная часть\Сысолятин С.И\Турбаза В.Бестях\Картинки\отдых.,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712" y="607690"/>
            <a:ext cx="4021228" cy="254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\\Desktop-g78p8kg\сетевая папка\Административно-хозяйственная часть\Сысолятин С.И\Турбаза В.Бестях\Картинки\отдых.....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477" y="3916285"/>
            <a:ext cx="3767754" cy="2651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\\Desktop-g78p8kg\сетевая папка\Административно-хозяйственная часть\Сысолятин С.И\Турбаза В.Бестях\Картинки\отдых...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5" y="2924945"/>
            <a:ext cx="2952329" cy="2167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\\Desktop-g78p8kg\сетевая папка\Административно-хозяйственная часть\Сысолятин С.И\Эмблема\логотип новый пнг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20074"/>
            <a:ext cx="1761528" cy="143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43337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Desktop-g78p8kg\сетевая папка\Административно-хозяйственная часть\Сысолятин С.И\Турбаза В.Бестях\Картинки\исторический\WhatsApp Image 2019-04-08 at 21.30.3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6633"/>
            <a:ext cx="8568952" cy="1296143"/>
          </a:xfrm>
        </p:spPr>
        <p:txBody>
          <a:bodyPr>
            <a:normAutofit fontScale="85000" lnSpcReduction="20000"/>
          </a:bodyPr>
          <a:lstStyle/>
          <a:p>
            <a:pPr marL="0" lvl="0" indent="0">
              <a:buNone/>
            </a:pPr>
            <a:r>
              <a:rPr lang="ru-RU" sz="2800" b="1" dirty="0" err="1">
                <a:latin typeface="Gabriola" pitchFamily="82" charset="0"/>
              </a:rPr>
              <a:t>Турмаршрут</a:t>
            </a:r>
            <a:r>
              <a:rPr lang="ru-RU" sz="2800" b="1" dirty="0">
                <a:latin typeface="Gabriola" pitchFamily="82" charset="0"/>
              </a:rPr>
              <a:t> - исторический экскурс </a:t>
            </a:r>
            <a:r>
              <a:rPr lang="ru-RU" sz="2800" b="1" dirty="0" err="1">
                <a:latin typeface="Gabriola" pitchFamily="82" charset="0"/>
              </a:rPr>
              <a:t>Хангаласского</a:t>
            </a:r>
            <a:r>
              <a:rPr lang="ru-RU" sz="2800" b="1" dirty="0">
                <a:latin typeface="Gabriola" pitchFamily="82" charset="0"/>
              </a:rPr>
              <a:t> улуса (экскурсия по памятным местам </a:t>
            </a:r>
            <a:r>
              <a:rPr lang="ru-RU" sz="2800" b="1" dirty="0" err="1">
                <a:latin typeface="Gabriola" pitchFamily="82" charset="0"/>
              </a:rPr>
              <a:t>Хангаласского</a:t>
            </a:r>
            <a:r>
              <a:rPr lang="ru-RU" sz="2800" b="1" dirty="0">
                <a:latin typeface="Gabriola" pitchFamily="82" charset="0"/>
              </a:rPr>
              <a:t> улуса по маршруту Якутск – Турбаза; обряд </a:t>
            </a:r>
            <a:r>
              <a:rPr lang="ru-RU" sz="2800" b="1" dirty="0" err="1">
                <a:latin typeface="Gabriola" pitchFamily="82" charset="0"/>
              </a:rPr>
              <a:t>Алгыс</a:t>
            </a:r>
            <a:r>
              <a:rPr lang="ru-RU" sz="2800" b="1" dirty="0">
                <a:latin typeface="Gabriola" pitchFamily="82" charset="0"/>
              </a:rPr>
              <a:t>, размещение в домиках, питание, экскурсии, выезды на Ленские столбы, </a:t>
            </a:r>
            <a:r>
              <a:rPr lang="ru-RU" sz="2800" b="1" dirty="0" err="1">
                <a:latin typeface="Gabriola" pitchFamily="82" charset="0"/>
              </a:rPr>
              <a:t>Тукулаан</a:t>
            </a:r>
            <a:r>
              <a:rPr lang="ru-RU" sz="2800" b="1" dirty="0">
                <a:latin typeface="Gabriola" pitchFamily="82" charset="0"/>
              </a:rPr>
              <a:t>, </a:t>
            </a:r>
            <a:r>
              <a:rPr lang="ru-RU" sz="2800" b="1" dirty="0" err="1">
                <a:latin typeface="Gabriola" pitchFamily="82" charset="0"/>
              </a:rPr>
              <a:t>Бизонарий</a:t>
            </a:r>
            <a:r>
              <a:rPr lang="ru-RU" sz="2800" b="1" dirty="0">
                <a:latin typeface="Gabriola" pitchFamily="82" charset="0"/>
              </a:rPr>
              <a:t>);</a:t>
            </a:r>
          </a:p>
          <a:p>
            <a:endParaRPr lang="ru-RU" dirty="0"/>
          </a:p>
        </p:txBody>
      </p:sp>
      <p:pic>
        <p:nvPicPr>
          <p:cNvPr id="4" name="Picture 3" descr="\\Desktop-g78p8kg\сетевая папка\Административно-хозяйственная часть\Сысолятин С.И\Эмблема\логотип новый пнг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20074"/>
            <a:ext cx="1761528" cy="143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91353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\\Desktop-g78p8kg\сетевая папка\Административно-хозяйственная часть\Сысолятин С.И\Турбаза В.Бестях\Картинки\исторический\WhatsApp Image 2019-04-08 at 21.30.35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867" y="678"/>
            <a:ext cx="4381843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\\Desktop-g78p8kg\сетевая папка\Административно-хозяйственная часть\Сысолятин С.И\Турбаза В.Бестях\Картинки\исторический\WhatsApp Image 2019-04-08 at 21.30.37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0"/>
            <a:ext cx="4769303" cy="3399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\\Desktop-g78p8kg\сетевая папка\Административно-хозяйственная часть\Сысолятин С.И\Турбаза В.Бестях\Картинки\исторический\WhatsApp Image 2019-04-08 at 21.30.38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868" y="3399742"/>
            <a:ext cx="4381843" cy="345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\\Desktop-g78p8kg\сетевая папка\Административно-хозяйственная часть\Сысолятин С.И\Турбаза В.Бестях\Картинки\исторический\WhatsApp Image 2019-04-08 at 21.30.41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4" y="3397562"/>
            <a:ext cx="4788025" cy="346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\\Desktop-g78p8kg\сетевая папка\Административно-хозяйственная часть\Сысолятин С.И\Эмблема\логотип новый пнг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20074"/>
            <a:ext cx="1761528" cy="143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76267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Desktop-g78p8kg\сетевая папка\Административно-хозяйственная часть\Сысолятин С.И\Турбаза В.Бестях\Картинки\исторический\WhatsApp Image 2019-04-08 at 21.30.4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19613" cy="328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\\Desktop-g78p8kg\сетевая папка\Административно-хозяйственная часть\Сысолятин С.И\Турбаза В.Бестях\Картинки\исторический\WhatsApp Image 2019-04-08 at 21.30.49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12" y="0"/>
            <a:ext cx="4524387" cy="328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\\Desktop-g78p8kg\сетевая папка\Административно-хозяйственная часть\Сысолятин С.И\Турбаза В.Бестях\Картинки\исторический\WhatsApp Image 2019-04-08 at 21.30.53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50"/>
            <a:ext cx="4619612" cy="356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\\Desktop-g78p8kg\сетевая папка\Административно-хозяйственная часть\Сысолятин С.И\Турбаза В.Бестях\Картинки\180px-Tygyn_Darkha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758" y="3319664"/>
            <a:ext cx="4517242" cy="3538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\\Desktop-g78p8kg\сетевая папка\Административно-хозяйственная часть\Сысолятин С.И\Эмблема\логотип новый пнг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20074"/>
            <a:ext cx="1761528" cy="143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33290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\\Desktop-g78p8kg\сетевая папка\Административно-хозяйственная часть\Сысолятин С.И\Турбаза В.Бестях\Картинки\1200px-Coat_of_Arms_of_Sakha_(Yakutia)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382" y="0"/>
            <a:ext cx="4549618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\\Desktop-g78p8kg\сетевая папка\Административно-хозяйственная часть\Сысолятин С.И\Турбаза В.Бестях\Картинки\Ханг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4984"/>
            <a:ext cx="4594382" cy="356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\\Desktop-g78p8kg\сетевая папка\Административно-хозяйственная часть\Сысолятин С.И\Турбаза В.Бестях\Картинки\Хангаласский улус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382" y="3284984"/>
            <a:ext cx="4534148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\\Desktop-g78p8kg\сетевая папка\Административно-хозяйственная часть\Сысолятин С.И\Турбаза В.Бестях\Картинки\Хотой 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94382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\\Desktop-g78p8kg\сетевая папка\Административно-хозяйственная часть\Сысолятин С.И\Турбаза В.Бестях\Картинки\Эллэй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204864"/>
            <a:ext cx="2388468" cy="2388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\\Desktop-g78p8kg\сетевая папка\Административно-хозяйственная часть\Сысолятин С.И\Эмблема\логотип новый пнг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20074"/>
            <a:ext cx="1761528" cy="143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6570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\\Desktop-g78p8kg\сетевая папка\Административно-хозяйственная часть\Сысолятин С.И\Турбаза В.Бестях\Картинки\эко корп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0836" y="4941168"/>
            <a:ext cx="8229600" cy="792088"/>
          </a:xfrm>
        </p:spPr>
        <p:txBody>
          <a:bodyPr>
            <a:normAutofit fontScale="92500" lnSpcReduction="20000"/>
          </a:bodyPr>
          <a:lstStyle/>
          <a:p>
            <a:pPr marL="0" lvl="0" indent="0">
              <a:buNone/>
            </a:pPr>
            <a:r>
              <a:rPr lang="ru-RU" sz="2800" b="1" dirty="0">
                <a:latin typeface="Gabriola" pitchFamily="82" charset="0"/>
              </a:rPr>
              <a:t>Эко-</a:t>
            </a:r>
            <a:r>
              <a:rPr lang="ru-RU" sz="2800" b="1" dirty="0" err="1">
                <a:latin typeface="Gabriola" pitchFamily="82" charset="0"/>
              </a:rPr>
              <a:t>корпоративы</a:t>
            </a:r>
            <a:r>
              <a:rPr lang="ru-RU" sz="2800" b="1" dirty="0">
                <a:latin typeface="Gabriola" pitchFamily="82" charset="0"/>
              </a:rPr>
              <a:t> (рекреационный туризм – отдых на лоне природы в домиках, питание, досуг);</a:t>
            </a:r>
          </a:p>
          <a:p>
            <a:endParaRPr lang="ru-RU" dirty="0"/>
          </a:p>
        </p:txBody>
      </p:sp>
      <p:pic>
        <p:nvPicPr>
          <p:cNvPr id="4" name="Picture 3" descr="\\Desktop-g78p8kg\сетевая папка\Административно-хозяйственная часть\Сысолятин С.И\Эмблема\логотип новый пнг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18957"/>
            <a:ext cx="1761528" cy="143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76862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Gabriola" pitchFamily="82" charset="0"/>
              </a:rPr>
              <a:t>Маршрут </a:t>
            </a:r>
            <a:endParaRPr lang="ru-RU" dirty="0">
              <a:latin typeface="Gabriola" pitchFamily="8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latin typeface="Gabriola" pitchFamily="82" charset="0"/>
              </a:rPr>
              <a:t>От г. Якутска до г. Покровска 77,9 км.</a:t>
            </a:r>
          </a:p>
          <a:p>
            <a:r>
              <a:rPr lang="ru-RU" dirty="0" smtClean="0">
                <a:latin typeface="Gabriola" pitchFamily="82" charset="0"/>
              </a:rPr>
              <a:t>От г. Покровска до </a:t>
            </a:r>
            <a:r>
              <a:rPr lang="ru-RU" dirty="0" smtClean="0">
                <a:latin typeface="Gabriola" pitchFamily="82" charset="0"/>
              </a:rPr>
              <a:t>турбазы </a:t>
            </a:r>
            <a:r>
              <a:rPr lang="ru-RU" dirty="0" err="1" smtClean="0">
                <a:latin typeface="Gabriola" pitchFamily="82" charset="0"/>
              </a:rPr>
              <a:t>В.Бестях</a:t>
            </a:r>
            <a:r>
              <a:rPr lang="ru-RU" dirty="0">
                <a:latin typeface="Gabriola" pitchFamily="82" charset="0"/>
              </a:rPr>
              <a:t> </a:t>
            </a:r>
            <a:r>
              <a:rPr lang="ru-RU" dirty="0" smtClean="0">
                <a:latin typeface="Gabriola" pitchFamily="82" charset="0"/>
              </a:rPr>
              <a:t>26,5 км.</a:t>
            </a:r>
          </a:p>
          <a:p>
            <a:endParaRPr lang="ru-RU" dirty="0">
              <a:latin typeface="Gabriola" pitchFamily="82" charset="0"/>
            </a:endParaRPr>
          </a:p>
        </p:txBody>
      </p:sp>
      <p:pic>
        <p:nvPicPr>
          <p:cNvPr id="4" name="Picture 3" descr="\\Desktop-g78p8kg\сетевая папка\Административно-хозяйственная часть\Сысолятин С.И\Эмблема\логотип новый пнг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20074"/>
            <a:ext cx="1761528" cy="143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3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Desktop-g78p8kg\сетевая папка\Административно-хозяйственная часть\Сысолятин С.И\Турбаза В.Бестях\Картинки\1356384.w6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3564013" cy="296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\\Desktop-g78p8kg\сетевая папка\Административно-хозяйственная часть\Сысолятин С.И\Турбаза В.Бестях\Картинки\1464252413_konkursy-dlya-korporativa-na-prirode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58496"/>
            <a:ext cx="3672408" cy="305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\\Desktop-g78p8kg\сетевая папка\Административно-хозяйственная часть\Сысолятин С.И\Турбаза В.Бестях\Картинки\Beg-v-meshkah-zabavnyiy-konkur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67" y="3807043"/>
            <a:ext cx="3959549" cy="265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\\Desktop-g78p8kg\сетевая папка\Административно-хозяйственная часть\Сысолятин С.И\Турбаза В.Бестях\Картинки\formacion-outdoo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839545"/>
            <a:ext cx="3598140" cy="2389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\\Desktop-g78p8kg\сетевая папка\Административно-хозяйственная часть\Сысолятин С.И\Эмблема\логотип новый пнг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20074"/>
            <a:ext cx="1761528" cy="143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6480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\\Desktop-g78p8kg\сетевая папка\Административно-хозяйственная часть\Сысолятин С.И\Турбаза В.Бестях\Картинки\IMG_16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88024" cy="350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\\Desktop-g78p8kg\сетевая папка\Административно-хозяйственная часть\Сысолятин С.И\Турбаза В.Бестях\Картинки\img_74258be18e31c81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0"/>
            <a:ext cx="4355976" cy="3513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\\Desktop-g78p8kg\сетевая папка\Административно-хозяйственная часть\Сысолятин С.И\Турбаза В.Бестях\Картинки\img-20150801222218-65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1007"/>
            <a:ext cx="4788024" cy="340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\\Desktop-g78p8kg\сетевая папка\Административно-хозяйственная часть\Сысолятин С.И\Турбаза В.Бестях\Картинки\koprorativ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185" y="3501006"/>
            <a:ext cx="4399815" cy="3402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\\Desktop-g78p8kg\сетевая папка\Административно-хозяйственная часть\Сысолятин С.И\Турбаза В.Бестях\Картинки\korporativ-3-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012" y="2060848"/>
            <a:ext cx="3828844" cy="255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\\Desktop-g78p8kg\сетевая папка\Административно-хозяйственная часть\Сысолятин С.И\Эмблема\логотип новый пнг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20074"/>
            <a:ext cx="1761528" cy="143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95101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\\Desktop-g78p8kg\сетевая папка\Административно-хозяйственная часть\Сысолятин С.И\Турбаза В.Бестях\Картинки\отметить-свадьбу-на-природ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2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6165304"/>
            <a:ext cx="9144000" cy="670510"/>
          </a:xfrm>
        </p:spPr>
        <p:txBody>
          <a:bodyPr>
            <a:normAutofit fontScale="77500" lnSpcReduction="20000"/>
          </a:bodyPr>
          <a:lstStyle/>
          <a:p>
            <a:pPr marL="0" lvl="0" indent="0" algn="just">
              <a:buNone/>
            </a:pPr>
            <a:r>
              <a:rPr lang="ru-RU" sz="2800" b="1" dirty="0" err="1">
                <a:latin typeface="Gabriola" pitchFamily="82" charset="0"/>
              </a:rPr>
              <a:t>Кейтеринг</a:t>
            </a:r>
            <a:r>
              <a:rPr lang="ru-RU" sz="2800" b="1" dirty="0">
                <a:latin typeface="Gabriola" pitchFamily="82" charset="0"/>
              </a:rPr>
              <a:t> – предоставление (аренда) домиков и террасы для проведения праздников, юбилеев, встреч одноклассников, семейных праздников, дней рождения и т.д.</a:t>
            </a:r>
          </a:p>
          <a:p>
            <a:endParaRPr lang="ru-RU" sz="2800" b="1" dirty="0"/>
          </a:p>
        </p:txBody>
      </p:sp>
      <p:pic>
        <p:nvPicPr>
          <p:cNvPr id="4" name="Picture 3" descr="\\Desktop-g78p8kg\сетевая папка\Административно-хозяйственная часть\Сысолятин С.И\Эмблема\логотип новый пнг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20074"/>
            <a:ext cx="1761528" cy="143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58475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 descr="\\Desktop-g78p8kg\сетевая папка\Административно-хозяйственная часть\Сысолятин С.И\Турбаза В.Бестях\Картинки\свадебная-церемония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4499991" cy="3847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\\Desktop-g78p8kg\сетевая папка\Административно-хозяйственная часть\Сысолятин С.И\Турбаза В.Бестях\Картинки\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-1"/>
            <a:ext cx="4644008" cy="384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\\Desktop-g78p8kg\сетевая папка\Административно-хозяйственная часть\Сысолятин С.И\Турбаза В.Бестях\Картинки\8d37d5550794b26551c2b0e859c4d0b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0" y="3619500"/>
            <a:ext cx="4483092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\\Desktop-g78p8kg\сетевая папка\Административно-хозяйственная часть\Сысолятин С.И\Турбаза В.Бестях\Картинки\022-500x5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619500"/>
            <a:ext cx="4644007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\\Desktop-g78p8kg\сетевая папка\Административно-хозяйственная часть\Сысолятин С.И\Эмблема\логотип новый пнг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20074"/>
            <a:ext cx="1761528" cy="143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22016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\\Desktop-g78p8kg\сетевая папка\Административно-хозяйственная часть\Сысолятин С.И\Турбаза В.Бестях\Картинки\48148ab0-9251-4a03-9ae8-3edd2fbdb3c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6672"/>
            <a:ext cx="3275856" cy="320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\\Desktop-g78p8kg\сетевая папка\Административно-хозяйственная часть\Сысолятин С.И\Турбаза В.Бестях\Картинки\юб.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8640"/>
            <a:ext cx="3744416" cy="2652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\\Desktop-g78p8kg\сетевая папка\Административно-хозяйственная часть\Сысолятин С.И\Турбаза В.Бестях\Картинки\юб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21088"/>
            <a:ext cx="3851920" cy="214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\\Desktop-g78p8kg\сетевая папка\Административно-хозяйственная часть\Сысолятин С.И\Турбаза В.Бестях\Картинки\1448027911_img_433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264643"/>
            <a:ext cx="3672408" cy="3097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\\Desktop-g78p8kg\сетевая папка\Административно-хозяйственная часть\Сысолятин С.И\Эмблема\логотип новый пнг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20074"/>
            <a:ext cx="1761528" cy="143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95535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\\Desktop-g78p8kg\сетевая папка\Административно-хозяйственная часть\Сысолятин С.И\Турбаза В.Бестях\Картинки\kH6xMJumAe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27984" cy="378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\\Desktop-g78p8kg\сетевая папка\Административно-хозяйственная часть\Сысолятин С.И\Турбаза В.Бестях\Картинки\prezentacia_svadybi000020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0"/>
            <a:ext cx="4716016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\\Desktop-g78p8kg\сетевая папка\Административно-хозяйственная часть\Сысолятин С.И\Турбаза В.Бестях\Картинки\ori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01" y="3645024"/>
            <a:ext cx="4439685" cy="321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\\Desktop-g78p8kg\сетевая папка\Административно-хозяйственная часть\Сысолятин С.И\Турбаза В.Бестях\Картинки\Svadba-na-prirode-1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032" y="3645025"/>
            <a:ext cx="4730968" cy="3217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\\Desktop-g78p8kg\сетевая папка\Административно-хозяйственная часть\Сысолятин С.И\Эмблема\логотип новый пнг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20074"/>
            <a:ext cx="1761528" cy="143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76197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\\Desktop-g78p8kg\сетевая папка\Административно-хозяйственная часть\Сысолятин С.И\Турбаза В.Бестях\Картинки\Svadba-na-prirode-59-300x1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" y="0"/>
            <a:ext cx="5028037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\\Desktop-g78p8kg\сетевая папка\Административно-хозяйственная часть\Сысолятин С.И\Турбаза В.Бестях\Картинки\балаган 4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89" y="3284983"/>
            <a:ext cx="5044935" cy="359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\\Desktop-g78p8kg\сетевая папка\Административно-хозяйственная часть\Сысолятин С.И\Турбаза В.Бестях\Картинки\балаган 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946" y="1"/>
            <a:ext cx="4115053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\\Desktop-g78p8kg\сетевая папка\Административно-хозяйственная часть\Сысолятин С.И\Турбаза В.Бестях\Картинки\балаган 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079" y="3258760"/>
            <a:ext cx="4140919" cy="359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\\Desktop-g78p8kg\сетевая папка\Административно-хозяйственная часть\Сысолятин С.И\Эмблема\логотип новый пнг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20074"/>
            <a:ext cx="1761528" cy="143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6798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\\Desktop-g78p8kg\сетевая папка\Административно-хозяйственная часть\Сысолятин С.И\Турбаза В.Бестях\Картинки\отдых..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8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965305"/>
            <a:ext cx="8229600" cy="892695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ru-RU" sz="2800" b="1" dirty="0">
                <a:latin typeface="Gabriola" pitchFamily="82" charset="0"/>
              </a:rPr>
              <a:t>Кемпинг – проживание на территории в палатках (предоставление мангала, рыбалка, выезды на Ленские столбы, </a:t>
            </a:r>
            <a:r>
              <a:rPr lang="ru-RU" sz="2800" b="1" dirty="0" err="1">
                <a:latin typeface="Gabriola" pitchFamily="82" charset="0"/>
              </a:rPr>
              <a:t>Тукулаан</a:t>
            </a:r>
            <a:r>
              <a:rPr lang="ru-RU" sz="2800" b="1" dirty="0">
                <a:latin typeface="Gabriola" pitchFamily="82" charset="0"/>
              </a:rPr>
              <a:t>, </a:t>
            </a:r>
            <a:r>
              <a:rPr lang="ru-RU" sz="2800" b="1" dirty="0" err="1">
                <a:latin typeface="Gabriola" pitchFamily="82" charset="0"/>
              </a:rPr>
              <a:t>Бизонарий</a:t>
            </a:r>
            <a:r>
              <a:rPr lang="ru-RU" sz="2800" b="1" dirty="0">
                <a:latin typeface="Gabriola" pitchFamily="82" charset="0"/>
              </a:rPr>
              <a:t>);</a:t>
            </a:r>
          </a:p>
          <a:p>
            <a:endParaRPr lang="ru-RU" dirty="0"/>
          </a:p>
        </p:txBody>
      </p:sp>
      <p:pic>
        <p:nvPicPr>
          <p:cNvPr id="4" name="Picture 3" descr="\\Desktop-g78p8kg\сетевая папка\Административно-хозяйственная часть\Сысолятин С.И\Эмблема\логотип новый пнг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136" y="3040380"/>
            <a:ext cx="1761528" cy="143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18284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\\Desktop-g78p8kg\сетевая папка\Административно-хозяйственная часть\Сысолятин С.И\Турбаза В.Бестях\Картинки\отдых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726"/>
            <a:ext cx="4356084" cy="290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\\Desktop-g78p8kg\сетевая папка\Административно-хозяйственная часть\Сысолятин С.И\Турбаза В.Бестях\Картинки\рыб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084" y="-303"/>
            <a:ext cx="4787916" cy="293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\\Desktop-g78p8kg\сетевая папка\Административно-хозяйственная часть\Сысолятин С.И\Турбаза В.Бестях\Картинки\1454939258_vecherink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36235"/>
            <a:ext cx="4356084" cy="392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\\Desktop-g78p8kg\сетевая папка\Административно-хозяйственная часть\Сысолятин С.И\Турбаза В.Бестях\Картинки\kak-sdelat-kostricshe-na-dache-svoimi-rukami_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084" y="2936235"/>
            <a:ext cx="4787916" cy="393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\\Desktop-g78p8kg\сетевая папка\Административно-хозяйственная часть\Сысолятин С.И\Эмблема\логотип новый пнг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20074"/>
            <a:ext cx="1761528" cy="143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39423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\\Desktop-g78p8kg\сетевая папка\Административно-хозяйственная часть\Сысолятин С.И\Турбаза В.Бестях\Картинки\кемпинг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99992" cy="3721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\\Desktop-g78p8kg\сетевая папка\Административно-хозяйственная часть\Сысолятин С.И\Турбаза В.Бестях\Картинки\кемпинг..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0"/>
            <a:ext cx="4644008" cy="3721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\\Desktop-g78p8kg\сетевая папка\Административно-хозяйственная часть\Сысолятин С.И\Турбаза В.Бестях\Картинки\кемпинг,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21597"/>
            <a:ext cx="4499992" cy="3136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\\Desktop-g78p8kg\сетевая папка\Административно-хозяйственная часть\Сысолятин С.И\Турбаза В.Бестях\Картинки\отдых.,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388" y="3721597"/>
            <a:ext cx="4633612" cy="3136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\\Desktop-g78p8kg\сетевая папка\Административно-хозяйственная часть\Сысолятин С.И\Эмблема\логотип новый пнг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20074"/>
            <a:ext cx="1761528" cy="143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8706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29808" t="9692" r="1282" b="13057"/>
          <a:stretch/>
        </p:blipFill>
        <p:spPr bwMode="auto">
          <a:xfrm>
            <a:off x="1" y="0"/>
            <a:ext cx="9143998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3" descr="\\Desktop-g78p8kg\сетевая папка\Административно-хозяйственная часть\Сысолятин С.И\Эмблема\логотип новый пнг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20074"/>
            <a:ext cx="1761528" cy="143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926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\\Desktop-g78p8kg\сетевая папка\Административно-хозяйственная часть\Сысолятин С.И\Турбаза В.Бестях\Картинки\курсы..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7" y="0"/>
            <a:ext cx="91289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06241" y="4941168"/>
            <a:ext cx="6365179" cy="1180728"/>
          </a:xfrm>
        </p:spPr>
        <p:txBody>
          <a:bodyPr>
            <a:normAutofit fontScale="92500"/>
          </a:bodyPr>
          <a:lstStyle/>
          <a:p>
            <a:pPr marL="0" lvl="0" indent="0" fontAlgn="base">
              <a:buNone/>
            </a:pPr>
            <a:r>
              <a:rPr lang="ru-RU" sz="2800" b="1" dirty="0">
                <a:latin typeface="Gabriola" pitchFamily="82" charset="0"/>
              </a:rPr>
              <a:t>Выездные курсы – проведение мастер-классов, выездных курсов для организаций (корпоративные клиенты);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Picture 3" descr="\\Desktop-g78p8kg\сетевая папка\Административно-хозяйственная часть\Сысолятин С.И\Эмблема\логотип новый пнг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20074"/>
            <a:ext cx="1761528" cy="143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95767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\\Desktop-g78p8kg\сетевая папка\Административно-хозяйственная часть\Сысолятин С.И\Турбаза В.Бестях\Картинки\курсы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71" y="0"/>
            <a:ext cx="4242631" cy="350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\\Desktop-g78p8kg\сетевая папка\Административно-хозяйственная часть\Сысолятин С.И\Турбаза В.Бестях\Картинки\курсы.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0"/>
            <a:ext cx="4932040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\\Desktop-g78p8kg\сетевая папка\Административно-хозяйственная часть\Сысолятин С.И\Турбаза В.Бестях\Картинки\курсы,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1008"/>
            <a:ext cx="4211960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\\Desktop-g78p8kg\сетевая папка\Административно-хозяйственная часть\Сысолятин С.И\Турбаза В.Бестях\Картинки\курс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218" y="3492200"/>
            <a:ext cx="4957782" cy="336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5" descr="\\Desktop-g78p8kg\сетевая папка\Административно-хозяйственная часть\Сысолятин С.И\Турбаза В.Бестях\Картинки\курсы,,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336884"/>
            <a:ext cx="3893418" cy="257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\\Desktop-g78p8kg\сетевая папка\Административно-хозяйственная часть\Сысолятин С.И\Эмблема\логотип новый пнг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20074"/>
            <a:ext cx="1761528" cy="143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56693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31640" y="764704"/>
            <a:ext cx="5761514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Gabriola" pitchFamily="82" charset="0"/>
              </a:rPr>
              <a:t>Число туристов в группе (рекомендуемое) до 20 человек</a:t>
            </a:r>
          </a:p>
          <a:p>
            <a:r>
              <a:rPr lang="ru-RU" sz="2400" b="1" dirty="0">
                <a:latin typeface="Gabriola" pitchFamily="82" charset="0"/>
              </a:rPr>
              <a:t>Стоимость путевки (ориентировочная)</a:t>
            </a:r>
          </a:p>
          <a:p>
            <a:r>
              <a:rPr lang="ru-RU" sz="2400" dirty="0" smtClean="0">
                <a:latin typeface="Gabriola" pitchFamily="82" charset="0"/>
              </a:rPr>
              <a:t>	до </a:t>
            </a:r>
            <a:r>
              <a:rPr lang="ru-RU" sz="2400" dirty="0">
                <a:latin typeface="Gabriola" pitchFamily="82" charset="0"/>
              </a:rPr>
              <a:t>20 человек </a:t>
            </a:r>
            <a:r>
              <a:rPr lang="ru-RU" sz="2400" dirty="0" smtClean="0">
                <a:latin typeface="Gabriola" pitchFamily="82" charset="0"/>
              </a:rPr>
              <a:t>40000</a:t>
            </a:r>
            <a:endParaRPr lang="ru-RU" sz="2400" dirty="0">
              <a:latin typeface="Gabriola" pitchFamily="82" charset="0"/>
            </a:endParaRPr>
          </a:p>
          <a:p>
            <a:r>
              <a:rPr lang="ru-RU" sz="2400" dirty="0" smtClean="0">
                <a:latin typeface="Gabriola" pitchFamily="82" charset="0"/>
              </a:rPr>
              <a:t>	до </a:t>
            </a:r>
            <a:r>
              <a:rPr lang="ru-RU" sz="2400" dirty="0">
                <a:latin typeface="Gabriola" pitchFamily="82" charset="0"/>
              </a:rPr>
              <a:t>18 человек </a:t>
            </a:r>
            <a:r>
              <a:rPr lang="ru-RU" sz="2400" dirty="0" smtClean="0">
                <a:latin typeface="Gabriola" pitchFamily="82" charset="0"/>
              </a:rPr>
              <a:t>36000</a:t>
            </a:r>
            <a:endParaRPr lang="ru-RU" sz="2400" dirty="0">
              <a:latin typeface="Gabriola" pitchFamily="82" charset="0"/>
            </a:endParaRPr>
          </a:p>
          <a:p>
            <a:r>
              <a:rPr lang="ru-RU" sz="2400" dirty="0" smtClean="0">
                <a:latin typeface="Gabriola" pitchFamily="82" charset="0"/>
              </a:rPr>
              <a:t>	до </a:t>
            </a:r>
            <a:r>
              <a:rPr lang="ru-RU" sz="2400" dirty="0">
                <a:latin typeface="Gabriola" pitchFamily="82" charset="0"/>
              </a:rPr>
              <a:t>15 человек </a:t>
            </a:r>
            <a:r>
              <a:rPr lang="ru-RU" sz="2400" dirty="0" smtClean="0">
                <a:latin typeface="Gabriola" pitchFamily="82" charset="0"/>
              </a:rPr>
              <a:t>30000</a:t>
            </a:r>
            <a:endParaRPr lang="ru-RU" sz="2400" dirty="0">
              <a:latin typeface="Gabriola" pitchFamily="82" charset="0"/>
            </a:endParaRPr>
          </a:p>
          <a:p>
            <a:r>
              <a:rPr lang="ru-RU" sz="2400" dirty="0" smtClean="0">
                <a:latin typeface="Gabriola" pitchFamily="82" charset="0"/>
              </a:rPr>
              <a:t>	до </a:t>
            </a:r>
            <a:r>
              <a:rPr lang="ru-RU" sz="2400" dirty="0">
                <a:latin typeface="Gabriola" pitchFamily="82" charset="0"/>
              </a:rPr>
              <a:t>12 человек </a:t>
            </a:r>
            <a:r>
              <a:rPr lang="ru-RU" sz="2400" dirty="0" smtClean="0">
                <a:latin typeface="Gabriola" pitchFamily="82" charset="0"/>
              </a:rPr>
              <a:t>24000</a:t>
            </a:r>
            <a:endParaRPr lang="ru-RU" sz="2400" dirty="0">
              <a:latin typeface="Gabriola" pitchFamily="82" charset="0"/>
            </a:endParaRPr>
          </a:p>
          <a:p>
            <a:r>
              <a:rPr lang="ru-RU" sz="2400" dirty="0" smtClean="0">
                <a:latin typeface="Gabriola" pitchFamily="82" charset="0"/>
              </a:rPr>
              <a:t>	до </a:t>
            </a:r>
            <a:r>
              <a:rPr lang="ru-RU" sz="2400" dirty="0">
                <a:latin typeface="Gabriola" pitchFamily="82" charset="0"/>
              </a:rPr>
              <a:t>8 человек </a:t>
            </a:r>
            <a:r>
              <a:rPr lang="ru-RU" sz="2400" dirty="0" smtClean="0">
                <a:latin typeface="Gabriola" pitchFamily="82" charset="0"/>
              </a:rPr>
              <a:t>16000</a:t>
            </a:r>
            <a:endParaRPr lang="ru-RU" sz="2400" dirty="0">
              <a:latin typeface="Gabriola" pitchFamily="82" charset="0"/>
            </a:endParaRPr>
          </a:p>
          <a:p>
            <a:r>
              <a:rPr lang="ru-RU" sz="2400" dirty="0" smtClean="0">
                <a:latin typeface="Gabriola" pitchFamily="82" charset="0"/>
              </a:rPr>
              <a:t>	до </a:t>
            </a:r>
            <a:r>
              <a:rPr lang="ru-RU" sz="2400" dirty="0">
                <a:latin typeface="Gabriola" pitchFamily="82" charset="0"/>
              </a:rPr>
              <a:t>5 человек </a:t>
            </a:r>
            <a:r>
              <a:rPr lang="ru-RU" sz="2400" dirty="0" smtClean="0">
                <a:latin typeface="Gabriola" pitchFamily="82" charset="0"/>
              </a:rPr>
              <a:t>10000</a:t>
            </a:r>
            <a:endParaRPr lang="ru-RU" sz="2400" dirty="0">
              <a:latin typeface="Gabriola" pitchFamily="82" charset="0"/>
            </a:endParaRPr>
          </a:p>
          <a:p>
            <a:endParaRPr lang="ru-RU" dirty="0"/>
          </a:p>
        </p:txBody>
      </p:sp>
      <p:pic>
        <p:nvPicPr>
          <p:cNvPr id="3" name="Picture 3" descr="\\Desktop-g78p8kg\сетевая папка\Административно-хозяйственная часть\Сысолятин С.И\Эмблема\логотип новый пнг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20074"/>
            <a:ext cx="1761528" cy="143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59686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0"/>
            <a:ext cx="5842992" cy="796950"/>
          </a:xfrm>
        </p:spPr>
        <p:txBody>
          <a:bodyPr/>
          <a:lstStyle/>
          <a:p>
            <a:r>
              <a:rPr lang="ru-RU" b="1" dirty="0" smtClean="0">
                <a:latin typeface="Gabriola" pitchFamily="82" charset="0"/>
              </a:rPr>
              <a:t>Закупка оборудования</a:t>
            </a:r>
            <a:endParaRPr lang="ru-RU" b="1" dirty="0">
              <a:latin typeface="Gabriola" pitchFamily="82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8643233"/>
              </p:ext>
            </p:extLst>
          </p:nvPr>
        </p:nvGraphicFramePr>
        <p:xfrm>
          <a:off x="1187624" y="836712"/>
          <a:ext cx="6357391" cy="56788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93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97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95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95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95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595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11534">
                <a:tc>
                  <a:txBody>
                    <a:bodyPr/>
                    <a:lstStyle/>
                    <a:p>
                      <a:r>
                        <a:rPr lang="ru-RU" dirty="0" smtClean="0"/>
                        <a:t>№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Наименование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Ед.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Кол-во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Цена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Сумма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696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Акустическая система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шт.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20000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696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Микшер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шт.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5000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696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Микрофон (набор)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шт.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1090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1090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696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Столы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шт.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19200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3696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Стол дачный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шт.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16000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3696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Стулья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шт.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36800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3696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Мангал с крышей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шт.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12500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12500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3696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Комплект Шампур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шт.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800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3696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Угольный Гриль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шт.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6000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3696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Палатка кемпинговая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шт.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7000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3696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Набор Посуды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шт.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25000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25000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3696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Осветительные приборы (гирлянды)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шт.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30000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30000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3696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Удилище Спининговое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шт.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24000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3696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Дачные большие качели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шт.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7000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14000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3696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Мячи волейбольные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шт.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3000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73696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Сетка для волейбола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шт.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3000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73696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Ракетка для бадминтона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шт.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6000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73696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Воланы для бадминтона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шт.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2000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73696">
                <a:tc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231390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pic>
        <p:nvPicPr>
          <p:cNvPr id="4" name="Picture 3" descr="\\Desktop-g78p8kg\сетевая папка\Административно-хозяйственная часть\Сысолятин С.И\Эмблема\логотип новый пнг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20074"/>
            <a:ext cx="1761528" cy="143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5568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402832" cy="77809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Gabriola" pitchFamily="82" charset="0"/>
                <a:cs typeface="Gautami" pitchFamily="34" charset="0"/>
              </a:rPr>
              <a:t>Обустройство летних домов</a:t>
            </a:r>
            <a:endParaRPr lang="ru-RU" sz="2800" b="1" dirty="0">
              <a:latin typeface="Gabriola" pitchFamily="82" charset="0"/>
              <a:cs typeface="Gautami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1510498"/>
              </p:ext>
            </p:extLst>
          </p:nvPr>
        </p:nvGraphicFramePr>
        <p:xfrm>
          <a:off x="395537" y="1397000"/>
          <a:ext cx="8424936" cy="482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8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94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41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41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041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0415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Ед.измерения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Кол-во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Цена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Сумма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Плита печная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шт.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2000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Дверцо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печное    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шт.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400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Обои для стен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3000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Краска для пола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кг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1500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Эмаль белая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кг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500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Краска водоэмульсионная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кг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400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Электророзетка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шт.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320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Выключатель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шт.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320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Кисти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шт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600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Растворитель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кг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9110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Итого на 4 дома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36440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5" name="Picture 3" descr="\\Desktop-g78p8kg\сетевая папка\Административно-хозяйственная часть\Сысолятин С.И\Эмблема\логотип новый пнг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20074"/>
            <a:ext cx="1761528" cy="143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66808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3848" y="260648"/>
            <a:ext cx="2962672" cy="63408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Gabriola" pitchFamily="82" charset="0"/>
              </a:rPr>
              <a:t>Обустройство территории</a:t>
            </a:r>
            <a:endParaRPr lang="ru-RU" sz="2400" b="1" dirty="0">
              <a:latin typeface="Gabriola" pitchFamily="82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0770819"/>
              </p:ext>
            </p:extLst>
          </p:nvPr>
        </p:nvGraphicFramePr>
        <p:xfrm>
          <a:off x="755575" y="1397000"/>
          <a:ext cx="7704855" cy="33420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1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38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09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09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09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измерения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Кол-во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Сумма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Электропитание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50000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50000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Засыпка под площадку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60х60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60000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Демонтаж забора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400 м.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Монтаж забора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400 м.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20000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Покраска забора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400 м.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5000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Строительство летнего домика (балаган) 6х6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279000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Рекламная продукция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30000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sz="1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459000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5" name="Picture 3" descr="\\Desktop-g78p8kg\сетевая папка\Административно-хозяйственная часть\Сысолятин С.И\Эмблема\логотип новый пнг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20074"/>
            <a:ext cx="1761528" cy="143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70215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9832" y="260648"/>
            <a:ext cx="3034680" cy="70609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atin typeface="Gabriola" pitchFamily="82" charset="0"/>
              </a:rPr>
              <a:t>Строительство Балагана</a:t>
            </a:r>
            <a:endParaRPr lang="ru-RU" sz="2800" b="1" dirty="0">
              <a:latin typeface="Gabriola" pitchFamily="82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5896244"/>
              </p:ext>
            </p:extLst>
          </p:nvPr>
        </p:nvGraphicFramePr>
        <p:xfrm>
          <a:off x="467544" y="980728"/>
          <a:ext cx="8136904" cy="46539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82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65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24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24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24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6241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6241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Дрвевесина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кругляк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шт.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70000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Диаметр 18-20 см.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Доска необрезная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шт.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куб - 8000 (30 шт.)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24000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Засыпка территории и подготовка фундамента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кв.м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10х10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Речной песок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Закупка инструментов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50000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50000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Пила, шлифовальная машина, Электрорубанокубанок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Закупка расходных материалов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50000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50000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Гвозди, саморезы, крепления и т.д.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Кровля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Окна пластиковые открывающиеся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шт.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размерам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Дверь деревянная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шт.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 обрезных досок (декоративная)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279000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5" name="Picture 3" descr="\\Desktop-g78p8kg\сетевая папка\Административно-хозяйственная часть\Сысолятин С.И\Эмблема\логотип новый пнг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20074"/>
            <a:ext cx="1761528" cy="143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07973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9832" y="332656"/>
            <a:ext cx="2890664" cy="65293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Gabriola" pitchFamily="82" charset="0"/>
              </a:rPr>
              <a:t>Общая смета</a:t>
            </a:r>
            <a:endParaRPr lang="ru-RU" sz="2800" b="1" dirty="0">
              <a:latin typeface="Gabriola" pitchFamily="82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7197899"/>
              </p:ext>
            </p:extLst>
          </p:nvPr>
        </p:nvGraphicFramePr>
        <p:xfrm>
          <a:off x="1043606" y="1124742"/>
          <a:ext cx="7200800" cy="28083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32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70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8052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измерения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Кол-во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Сумма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Закупка инвентаря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231390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Ремонт летних домов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36440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Реклама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40000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Обустройство территории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459000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766830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5" name="Picture 3" descr="\\Desktop-g78p8kg\сетевая папка\Административно-хозяйственная часть\Сысолятин С.И\Эмблема\логотип новый пнг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20074"/>
            <a:ext cx="1761528" cy="143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94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Gabriola" pitchFamily="82" charset="0"/>
              </a:rPr>
              <a:t>Дизайн туристической базы Верхний Бестях</a:t>
            </a:r>
            <a:endParaRPr lang="ru-RU" b="1" dirty="0">
              <a:latin typeface="Gabriola" pitchFamily="82" charset="0"/>
            </a:endParaRPr>
          </a:p>
        </p:txBody>
      </p:sp>
      <p:pic>
        <p:nvPicPr>
          <p:cNvPr id="6146" name="Picture 2" descr="\\Desktop-g78p8kg\сетевая папка\Административно-хозяйственная часть\Сысолятин С.И\Турбаза В.Бестях\Картинки\5-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6752"/>
            <a:ext cx="2924944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\\Desktop-g78p8kg\сетевая папка\Административно-хозяйственная часть\Сысолятин С.И\Турбаза В.Бестях\Картинки\2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196752"/>
            <a:ext cx="304800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\\Desktop-g78p8kg\сетевая папка\Административно-хозяйственная часть\Сысолятин С.И\Турбаза В.Бестях\Картинки\imag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864" y="1196752"/>
            <a:ext cx="2752725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\\Desktop-g78p8kg\сетевая папка\Административно-хозяйственная часть\Сысолятин С.И\Турбаза В.Бестях\Картинки\kak-sdelat-kostricshe-na-dache-svoimi-rukami_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" y="4012797"/>
            <a:ext cx="3793604" cy="2845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\\Desktop-g78p8kg\сетевая папка\Административно-хозяйственная часть\Сысолятин С.И\Турбаза В.Бестях\Картинки\kak-sdelat-stolik-dlya-piknika-svoimi-rukami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496" y="3789040"/>
            <a:ext cx="3938736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\\Desktop-g78p8kg\сетевая папка\Административно-хозяйственная часть\Сысолятин С.И\Эмблема\логотип новый пнг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20074"/>
            <a:ext cx="1761528" cy="143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577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\\Desktop-g78p8kg\сетевая папка\Административно-хозяйственная часть\Сысолятин С.И\Турбаза В.Бестях\Картинки\iz-opoddon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3" y="12058"/>
            <a:ext cx="4104456" cy="3526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\\Desktop-g78p8kg\сетевая папка\Административно-хозяйственная часть\Сысолятин С.И\Турбаза В.Бестях\Картинки\koster-na-dach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38754"/>
            <a:ext cx="4119139" cy="3319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\\Desktop-g78p8kg\сетевая папка\Административно-хозяйственная часть\Сысолятин С.И\Турбаза В.Бестях\Картинки\ochag-dlya-kostra-na-dache-svoimi-rukami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272" y="12058"/>
            <a:ext cx="500172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\\Desktop-g78p8kg\сетевая папка\Административно-хозяйственная часть\Сысолятин С.И\Турбаза В.Бестях\Картинки\sovremennii-variant-oformleni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864" y="3377811"/>
            <a:ext cx="5250160" cy="3500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\\Desktop-g78p8kg\сетевая папка\Административно-хозяйственная часть\Сысолятин С.И\Эмблема\логотип новый пнг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20074"/>
            <a:ext cx="1761528" cy="143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094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t="9960" r="-2243" b="6446"/>
          <a:stretch/>
        </p:blipFill>
        <p:spPr bwMode="auto">
          <a:xfrm>
            <a:off x="457200" y="260648"/>
            <a:ext cx="8686800" cy="6264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3" descr="\\Desktop-g78p8kg\сетевая папка\Административно-хозяйственная часть\Сысолятин С.И\Эмблема\логотип новый пнг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20074"/>
            <a:ext cx="1761528" cy="143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6780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\\Desktop-g78p8kg\сетевая папка\Административно-хозяйственная часть\Сысолятин С.И\Турбаза В.Бестях\Картинки\stol_dlya_dachi_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861"/>
            <a:ext cx="4716016" cy="348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\\Desktop-g78p8kg\сетевая папка\Административно-хозяйственная часть\Сысолятин С.И\Турбаза В.Бестях\Картинки\stol_dlya_dachi_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" y="3498011"/>
            <a:ext cx="4715106" cy="331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\\Desktop-g78p8kg\сетевая папка\Административно-хозяйственная часть\Сысолятин С.И\Турбаза В.Бестях\Картинки\декор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-1"/>
            <a:ext cx="4427983" cy="3498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\\Desktop-g78p8kg\сетевая папка\Административно-хозяйственная часть\Сысолятин С.И\Турбаза В.Бестях\Картинки\Коврик-для-ванной_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498010"/>
            <a:ext cx="4427983" cy="3359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\\Desktop-g78p8kg\сетевая папка\Административно-хозяйственная часть\Сысолятин С.И\Эмблема\логотип новый пнг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20074"/>
            <a:ext cx="1761528" cy="143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718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Desktop-g78p8kg\сетевая папка\Административно-хозяйственная часть\Сысолятин С.И\Турбаза В.Бестях\Картинки\костер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3168"/>
            <a:ext cx="4716017" cy="304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\\Desktop-g78p8kg\сетевая папка\Административно-хозяйственная часть\Сысолятин С.И\Турбаза В.Бестях\Картинки\ми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0"/>
            <a:ext cx="4716016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\\Desktop-g78p8kg\сетевая папка\Административно-хозяйственная часть\Сысолятин С.И\Турбаза В.Бестях\Картинки\очаг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9710"/>
            <a:ext cx="442798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\\Desktop-g78p8kg\сетевая папка\Административно-хозяйственная часть\Сысолятин С.И\Турбаза В.Бестях\Картинки\Очага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429000"/>
            <a:ext cx="442798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\\Desktop-g78p8kg\сетевая папка\Административно-хозяйственная часть\Сысолятин С.И\Эмблема\логотип новый пнг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20074"/>
            <a:ext cx="1761528" cy="143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764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esktop-g78p8kg\сетевая папка\Административно-хозяйственная часть\Сысолятин С.И\Турбаза В.Бестях\Картинки\балаган 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37281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Desktop-g78p8kg\сетевая папка\Административно-хозяйственная часть\Сысолятин С.И\Турбаза В.Бестях\Картинки\балаган 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281" y="6662"/>
            <a:ext cx="4506719" cy="3449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Desktop-g78p8kg\сетевая папка\Административно-хозяйственная часть\Сысолятин С.И\Турбаза В.Бестях\Картинки\балаган 8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7" y="3456384"/>
            <a:ext cx="4673775" cy="340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\\Desktop-g78p8kg\сетевая папка\Административно-хозяйственная часть\Сысолятин С.И\Турбаза В.Бестях\Картинки\балаган 1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954" y="3454202"/>
            <a:ext cx="4462045" cy="3403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\\Desktop-g78p8kg\сетевая папка\Административно-хозяйственная часть\Сысолятин С.И\Эмблема\логотип новый пнг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20074"/>
            <a:ext cx="1761528" cy="143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60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Desktop-g78p8kg\сетевая папка\Административно-хозяйственная часть\Сысолятин С.И\Турбаза В.Бестях\Картинки\балаган 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Desktop-g78p8kg\сетевая папка\Административно-хозяйственная часть\Сысолятин С.И\Турбаза В.Бестях\Картинки\балаган 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\\Desktop-g78p8kg\сетевая папка\Административно-хозяйственная часть\Сысолятин С.И\Турбаза В.Бестях\Картинки\балаган 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8999"/>
            <a:ext cx="4572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\\Desktop-g78p8kg\сетевая папка\Административно-хозяйственная часть\Сысолятин С.И\Турбаза В.Бестях\Картинки\Балаган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3960"/>
            <a:ext cx="4572000" cy="343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\\Desktop-g78p8kg\сетевая папка\Административно-хозяйственная часть\Сысолятин С.И\Эмблема\логотип новый пнг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20074"/>
            <a:ext cx="1761528" cy="143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30083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68031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Gabriola" pitchFamily="82" charset="0"/>
              </a:rPr>
              <a:t>План работы УЦ «Верхний Бестях»</a:t>
            </a:r>
            <a:endParaRPr lang="ru-RU" b="1" dirty="0">
              <a:latin typeface="Gabriola" pitchFamily="82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0598775"/>
              </p:ext>
            </p:extLst>
          </p:nvPr>
        </p:nvGraphicFramePr>
        <p:xfrm>
          <a:off x="755576" y="836712"/>
          <a:ext cx="7776865" cy="57636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0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86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53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53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553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32049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Мероприятие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Сроки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Ответственный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Примечание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723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Сбор материалов по истории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Хангаласского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улус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27 марта – 6 апреля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Самсонова А.В. </a:t>
                      </a:r>
                    </a:p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Филиппова М.В. </a:t>
                      </a:r>
                    </a:p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Солдатова Е.А.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723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Встреча с Ноговицыным П.Р. 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02.04.-06.04.2019 г.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Самсонова А.В. </a:t>
                      </a:r>
                    </a:p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Филиппова М.В. </a:t>
                      </a:r>
                    </a:p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Выезд на экскурсию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6439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Разработка маршрутов </a:t>
                      </a:r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Куллаты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Верхний Бестях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Апрель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Самсонова А.В.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Солдатова Е.А.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3951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Разработка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маршрутов Верхний Бестях – Ленские столбы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Апрель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Тихонов С.С. </a:t>
                      </a:r>
                    </a:p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Филиппова М.В.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3951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Подготовка гидов экскурсоводов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Апрель</a:t>
                      </a:r>
                    </a:p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Самсонова А.В.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Владимирова Т.Е.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3951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Разработка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логотипа , рекламы, концепции 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Апрель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Солдатова Е.А.</a:t>
                      </a:r>
                    </a:p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Моисеева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М.Г.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3951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Ремонтные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работы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Начало мая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Сысолятин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С.И. </a:t>
                      </a:r>
                    </a:p>
                    <a:p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Припузова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А.В.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3951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Обустройство территории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Май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Сысолятин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С.И.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3951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3951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3074" name="Picture 2" descr="\\Desktop-g78p8kg\сетевая папка\Административно-хозяйственная часть\Сысолятин С.И\Эмблема\логотип новый белый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855" y="5648672"/>
            <a:ext cx="1296145" cy="1209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\\Desktop-g78p8kg\сетевая папка\Административно-хозяйственная часть\Сысолятин С.И\Эмблема\логотип новый пнг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20074"/>
            <a:ext cx="1761528" cy="143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99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Gabriola" pitchFamily="82" charset="0"/>
              </a:rPr>
              <a:t>ГБПОУ РС(Я) «Покровский колледж»</a:t>
            </a:r>
            <a:br>
              <a:rPr lang="ru-RU" b="1" dirty="0" smtClean="0">
                <a:latin typeface="Gabriola" pitchFamily="82" charset="0"/>
              </a:rPr>
            </a:br>
            <a:endParaRPr lang="ru-RU" b="1" dirty="0">
              <a:latin typeface="Gabriola" pitchFamily="8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lvl="0"/>
            <a:r>
              <a:rPr lang="ru-RU" sz="3400" dirty="0">
                <a:latin typeface="Gabriola" pitchFamily="82" charset="0"/>
                <a:cs typeface="Times New Roman" pitchFamily="18" charset="0"/>
              </a:rPr>
              <a:t>Забор (демонтаж, монтаж, покраска) – 13.05.- 01.06.2019 г.;</a:t>
            </a:r>
          </a:p>
          <a:p>
            <a:pPr lvl="0"/>
            <a:r>
              <a:rPr lang="ru-RU" sz="3400" dirty="0">
                <a:latin typeface="Gabriola" pitchFamily="82" charset="0"/>
                <a:cs typeface="Times New Roman" pitchFamily="18" charset="0"/>
              </a:rPr>
              <a:t>Летние домики (покраска, внутренняя обшивка, ремонт мебели) – 01.05-13.05.2019 г.;</a:t>
            </a:r>
          </a:p>
          <a:p>
            <a:pPr lvl="0"/>
            <a:r>
              <a:rPr lang="ru-RU" sz="3400" dirty="0">
                <a:latin typeface="Gabriola" pitchFamily="82" charset="0"/>
                <a:cs typeface="Times New Roman" pitchFamily="18" charset="0"/>
              </a:rPr>
              <a:t>Проверка сетей электропитания (подводка, замена, наружные осветительные лампы) 01.05-13.05.2019 г.;</a:t>
            </a:r>
          </a:p>
          <a:p>
            <a:pPr lvl="0"/>
            <a:r>
              <a:rPr lang="ru-RU" sz="3400" dirty="0">
                <a:latin typeface="Gabriola" pitchFamily="82" charset="0"/>
                <a:cs typeface="Times New Roman" pitchFamily="18" charset="0"/>
              </a:rPr>
              <a:t>Уборка территории (субботник) – 15.04.2019г., 20.05.2019г, 03.06.2019 г.;</a:t>
            </a:r>
          </a:p>
          <a:p>
            <a:pPr lvl="0"/>
            <a:r>
              <a:rPr lang="ru-RU" sz="3400" dirty="0">
                <a:latin typeface="Gabriola" pitchFamily="82" charset="0"/>
                <a:cs typeface="Times New Roman" pitchFamily="18" charset="0"/>
              </a:rPr>
              <a:t>Наружная реклама (баннеры, плакаты) – 15.04.2019 г.;</a:t>
            </a:r>
          </a:p>
          <a:p>
            <a:pPr lvl="0"/>
            <a:r>
              <a:rPr lang="ru-RU" sz="3400" dirty="0">
                <a:latin typeface="Gabriola" pitchFamily="82" charset="0"/>
                <a:cs typeface="Times New Roman" pitchFamily="18" charset="0"/>
              </a:rPr>
              <a:t>Дизайн территории (расположение беседок, мангалов, предметов декора, фотозоны и т.д.) - 15.04.- 27.04.2019 г.;</a:t>
            </a:r>
          </a:p>
          <a:p>
            <a:pPr lvl="0"/>
            <a:r>
              <a:rPr lang="ru-RU" sz="3400" dirty="0">
                <a:latin typeface="Gabriola" pitchFamily="82" charset="0"/>
                <a:cs typeface="Times New Roman" pitchFamily="18" charset="0"/>
              </a:rPr>
              <a:t>Беседки (постройка) - 13.05.- 01.06.2019 г.;</a:t>
            </a:r>
          </a:p>
          <a:p>
            <a:pPr lvl="0"/>
            <a:r>
              <a:rPr lang="ru-RU" sz="3400" dirty="0">
                <a:latin typeface="Gabriola" pitchFamily="82" charset="0"/>
                <a:cs typeface="Times New Roman" pitchFamily="18" charset="0"/>
              </a:rPr>
              <a:t>Закупка оборудования – 01.04.-01.06.2019;</a:t>
            </a:r>
          </a:p>
          <a:p>
            <a:pPr lvl="0"/>
            <a:r>
              <a:rPr lang="ru-RU" sz="3400" dirty="0">
                <a:latin typeface="Gabriola" pitchFamily="82" charset="0"/>
                <a:cs typeface="Times New Roman" pitchFamily="18" charset="0"/>
              </a:rPr>
              <a:t>Рекламная кампания (СМИ, интернет, газета, вывески) – 01.04.-01.06.2019 г.;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Picture 2" descr="\\Desktop-g78p8kg\сетевая папка\Административно-хозяйственная часть\Сысолятин С.И\Эмблема\логотип новый белый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855" y="5648672"/>
            <a:ext cx="1296145" cy="1209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\\Desktop-g78p8kg\сетевая папка\Административно-хозяйственная часть\Сысолятин С.И\Эмблема\логотип новый пнг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20074"/>
            <a:ext cx="1761528" cy="143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832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7595435"/>
              </p:ext>
            </p:extLst>
          </p:nvPr>
        </p:nvGraphicFramePr>
        <p:xfrm>
          <a:off x="1524000" y="1397000"/>
          <a:ext cx="609600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Месяц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Расход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Доход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Прибыль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Май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766.830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Июнь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Июль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Август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4" name="Picture 3" descr="\\Desktop-g78p8kg\сетевая папка\Административно-хозяйственная часть\Сысолятин С.И\Эмблема\логотип новый пнг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20074"/>
            <a:ext cx="1761528" cy="143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25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3670154"/>
              </p:ext>
            </p:extLst>
          </p:nvPr>
        </p:nvGraphicFramePr>
        <p:xfrm>
          <a:off x="899592" y="2060848"/>
          <a:ext cx="6789324" cy="267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82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9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64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15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315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315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№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Мах. кол-во  60 чел. (по 20 чел.</a:t>
                      </a:r>
                      <a:r>
                        <a:rPr lang="ru-RU" sz="18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3 раза в </a:t>
                      </a:r>
                      <a:r>
                        <a:rPr lang="ru-RU" sz="18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нед</a:t>
                      </a:r>
                      <a:r>
                        <a:rPr lang="ru-RU" sz="18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.).</a:t>
                      </a:r>
                      <a:endParaRPr lang="ru-RU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Min</a:t>
                      </a:r>
                      <a:r>
                        <a:rPr lang="ru-RU" sz="1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lang="en-US" sz="1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кол-во  10 человек в неделю</a:t>
                      </a:r>
                      <a:endParaRPr lang="ru-RU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Среднее кол-во</a:t>
                      </a:r>
                      <a:r>
                        <a:rPr lang="ru-RU" sz="18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20 человек</a:t>
                      </a:r>
                      <a:endParaRPr lang="ru-RU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Расход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30 000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5 000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10 000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Доход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180 000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20 000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40 000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Прибыль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160 000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15 000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r>
                        <a:rPr lang="ru-RU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000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627784" y="1196752"/>
            <a:ext cx="35605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Gabriola" pitchFamily="82" charset="0"/>
              </a:rPr>
              <a:t>Недельная нагрузка турбазы </a:t>
            </a:r>
            <a:endParaRPr lang="ru-RU" sz="2800" b="1" dirty="0">
              <a:latin typeface="Gabriola" pitchFamily="82" charset="0"/>
            </a:endParaRPr>
          </a:p>
        </p:txBody>
      </p:sp>
      <p:pic>
        <p:nvPicPr>
          <p:cNvPr id="4" name="Picture 3" descr="\\Desktop-g78p8kg\сетевая папка\Административно-хозяйственная часть\Сысолятин С.И\Эмблема\логотип новый пнг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20074"/>
            <a:ext cx="1761528" cy="143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930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9181763"/>
              </p:ext>
            </p:extLst>
          </p:nvPr>
        </p:nvGraphicFramePr>
        <p:xfrm>
          <a:off x="467544" y="1628800"/>
          <a:ext cx="8280921" cy="431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02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71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05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39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87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34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34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734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№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Наименование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 неделя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 неделя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 неделя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 неделя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Итого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Расход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Мах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30 000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30 000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30 000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30 000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120 000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6680"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Min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ru-RU" sz="1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000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Среднее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10 000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10 000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10 000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10 000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40 000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Доход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Мах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180 000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180 000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180 000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180 000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720 000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Min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80 000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Среднее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40 000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40 000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40 000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40 000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160 000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Прибыль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Мах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160 000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160 000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160 000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160 000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640 000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Min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15 000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15 000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15 000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15 000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60 000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Среднее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000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000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000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000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120 000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339752" y="908720"/>
            <a:ext cx="38138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Gabriola" pitchFamily="82" charset="0"/>
              </a:rPr>
              <a:t>Нагрузка турбазы на месяц</a:t>
            </a:r>
            <a:endParaRPr lang="ru-RU" sz="3200" b="1" dirty="0">
              <a:latin typeface="Gabriola" pitchFamily="82" charset="0"/>
            </a:endParaRPr>
          </a:p>
        </p:txBody>
      </p:sp>
      <p:pic>
        <p:nvPicPr>
          <p:cNvPr id="6" name="Picture 3" descr="\\Desktop-g78p8kg\сетевая папка\Административно-хозяйственная часть\Сысолятин С.И\Эмблема\логотип новый пнг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20074"/>
            <a:ext cx="1761528" cy="143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565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4" y="7968"/>
            <a:ext cx="3610744" cy="50891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Gabriola" pitchFamily="82" charset="0"/>
              </a:rPr>
              <a:t>Виды расходов</a:t>
            </a:r>
            <a:endParaRPr lang="ru-RU" b="1" dirty="0">
              <a:latin typeface="Gabriola" pitchFamily="82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049473"/>
              </p:ext>
            </p:extLst>
          </p:nvPr>
        </p:nvGraphicFramePr>
        <p:xfrm>
          <a:off x="323528" y="548680"/>
          <a:ext cx="8568951" cy="59322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17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339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64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25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21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5210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расходов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Кол-во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Цена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Сумма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Примечание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Зарплата студентам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Зарплата работникам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ГСМ на трансфер (Якутск-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В.Бестях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)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ГСМ на экскурсию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(Моторка)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Питание гостей (3-х разовое.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2-3 дня (Обед, ужин, Завтрак, обед, ужин, Завтрак, обед)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Питание персонала (3-х разовое)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Оплата света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Подвоз питьевой воды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Уголь,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древесина на баньку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VIP</a:t>
                      </a:r>
                      <a:r>
                        <a:rPr lang="en-US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гости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Призы, подарки, сувениры, буклеты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45824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Иные расходы (форс мажор)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pic>
        <p:nvPicPr>
          <p:cNvPr id="5" name="Picture 3" descr="\\Desktop-g78p8kg\сетевая папка\Административно-хозяйственная часть\Сысолятин С.И\Эмблема\логотип новый пнг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20074"/>
            <a:ext cx="1761528" cy="143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449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/>
          </a:bodyPr>
          <a:lstStyle/>
          <a:p>
            <a:r>
              <a:rPr lang="ru-RU" b="1" dirty="0">
                <a:latin typeface="Gabriola" pitchFamily="82" charset="0"/>
              </a:rPr>
              <a:t>План работы Туристической базы </a:t>
            </a:r>
            <a:r>
              <a:rPr lang="ru-RU" b="1" dirty="0" err="1">
                <a:latin typeface="Gabriola" pitchFamily="82" charset="0"/>
              </a:rPr>
              <a:t>В.Бестях</a:t>
            </a:r>
            <a:r>
              <a:rPr lang="ru-RU" dirty="0">
                <a:latin typeface="Gabriola" pitchFamily="82" charset="0"/>
              </a:rPr>
              <a:t/>
            </a:r>
            <a:br>
              <a:rPr lang="ru-RU" dirty="0">
                <a:latin typeface="Gabriola" pitchFamily="82" charset="0"/>
              </a:rPr>
            </a:br>
            <a:endParaRPr lang="ru-RU" dirty="0">
              <a:latin typeface="Gabriola" pitchFamily="8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1772816"/>
            <a:ext cx="8516563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sz="2400" b="1" dirty="0">
                <a:latin typeface="Gabriola" pitchFamily="82" charset="0"/>
                <a:cs typeface="Times New Roman" pitchFamily="18" charset="0"/>
              </a:rPr>
              <a:t>Направление деятельности: </a:t>
            </a:r>
            <a:r>
              <a:rPr lang="ru-RU" sz="2400" dirty="0">
                <a:latin typeface="Gabriola" pitchFamily="82" charset="0"/>
                <a:cs typeface="Times New Roman" pitchFamily="18" charset="0"/>
              </a:rPr>
              <a:t>Культурно-досуговая. Зона отдыха выходного дня (Тур выходного дня)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2400" b="1" dirty="0">
                <a:latin typeface="Gabriola" pitchFamily="82" charset="0"/>
                <a:cs typeface="Times New Roman" pitchFamily="18" charset="0"/>
              </a:rPr>
              <a:t>Контингент: </a:t>
            </a:r>
            <a:r>
              <a:rPr lang="ru-RU" sz="2400" dirty="0">
                <a:latin typeface="Gabriola" pitchFamily="82" charset="0"/>
                <a:cs typeface="Times New Roman" pitchFamily="18" charset="0"/>
              </a:rPr>
              <a:t>Семейные пары, корпоративные заявки.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2400" b="1" dirty="0">
                <a:latin typeface="Gabriola" pitchFamily="82" charset="0"/>
                <a:cs typeface="Times New Roman" pitchFamily="18" charset="0"/>
              </a:rPr>
              <a:t>Общая информация: </a:t>
            </a:r>
            <a:r>
              <a:rPr lang="ru-RU" sz="2400" dirty="0" err="1" smtClean="0">
                <a:latin typeface="Gabriola" pitchFamily="82" charset="0"/>
                <a:cs typeface="Times New Roman" pitchFamily="18" charset="0"/>
              </a:rPr>
              <a:t>Бестяхская</a:t>
            </a:r>
            <a:r>
              <a:rPr lang="ru-RU" sz="2400" dirty="0" smtClean="0">
                <a:latin typeface="Gabriola" pitchFamily="82" charset="0"/>
                <a:cs typeface="Times New Roman" pitchFamily="18" charset="0"/>
              </a:rPr>
              <a:t> </a:t>
            </a:r>
            <a:r>
              <a:rPr lang="ru-RU" sz="2400" dirty="0">
                <a:latin typeface="Gabriola" pitchFamily="82" charset="0"/>
                <a:cs typeface="Times New Roman" pitchFamily="18" charset="0"/>
              </a:rPr>
              <a:t>база отдыха расположена на левом берегу р. Лена в нескольких километрах выше пос. Верхний-Бестях. База электрифицирована, летние домики, есть баня, навес-столовая рассчитана на прием одновременно до 20-ти человек. Здесь прекрасный песчаный пляж, где при желании можно поставить палатки. Недалеко от </a:t>
            </a:r>
            <a:r>
              <a:rPr lang="ru-RU" sz="2400" dirty="0" err="1">
                <a:latin typeface="Gabriola" pitchFamily="82" charset="0"/>
                <a:cs typeface="Times New Roman" pitchFamily="18" charset="0"/>
              </a:rPr>
              <a:t>Бестяхской</a:t>
            </a:r>
            <a:r>
              <a:rPr lang="ru-RU" sz="2400" dirty="0">
                <a:latin typeface="Gabriola" pitchFamily="82" charset="0"/>
                <a:cs typeface="Times New Roman" pitchFamily="18" charset="0"/>
              </a:rPr>
              <a:t> базы проходит удобная автомобильная трасса. На территории базы имеется Дом охотника, где имеется зал для торжеств с камельком, кухня. Возле Домика есть мангал, дрова, вода. Есть свет, электричество.</a:t>
            </a:r>
          </a:p>
          <a:p>
            <a:endParaRPr lang="ru-RU" sz="2000" dirty="0">
              <a:latin typeface="Gabriola" pitchFamily="82" charset="0"/>
            </a:endParaRPr>
          </a:p>
        </p:txBody>
      </p:sp>
      <p:pic>
        <p:nvPicPr>
          <p:cNvPr id="11" name="Picture 2" descr="\\Desktop-g78p8kg\сетевая папка\Административно-хозяйственная часть\Сысолятин С.И\Эмблема\логотип новый белый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855" y="5648672"/>
            <a:ext cx="1296145" cy="1209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\\Desktop-g78p8kg\сетевая папка\Административно-хозяйственная часть\Сысолятин С.И\Эмблема\логотип новый пнг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20074"/>
            <a:ext cx="1761528" cy="143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921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latin typeface="Gabriola" pitchFamily="82" charset="0"/>
              </a:rPr>
              <a:t>Концепция туристической базы В. Бестях</a:t>
            </a:r>
            <a:endParaRPr lang="ru-RU" b="1" dirty="0">
              <a:latin typeface="Gabriola" pitchFamily="8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fontAlgn="base"/>
            <a:r>
              <a:rPr lang="ru-RU" b="1" dirty="0">
                <a:latin typeface="Times New Roman" pitchFamily="18" charset="0"/>
                <a:cs typeface="Times New Roman" pitchFamily="18" charset="0"/>
              </a:rPr>
              <a:t>Цели, задачи и функции проекта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fontAlgn="base"/>
            <a:r>
              <a:rPr lang="ru-RU" dirty="0">
                <a:latin typeface="Times New Roman" pitchFamily="18" charset="0"/>
                <a:cs typeface="Times New Roman" pitchFamily="18" charset="0"/>
              </a:rPr>
              <a:t>Главная цель проекта – создание учебно-тренировочной туристической базы отдыха «Верхний Бестях» – содействие развитию семейного отдыха и пропаганда здорового образа жизни, включая:</a:t>
            </a:r>
          </a:p>
          <a:p>
            <a:pPr fontAlgn="base"/>
            <a:r>
              <a:rPr lang="ru-RU" dirty="0">
                <a:latin typeface="Times New Roman" pitchFamily="18" charset="0"/>
                <a:cs typeface="Times New Roman" pitchFamily="18" charset="0"/>
              </a:rPr>
              <a:t>• создание туристического комплекса с высоким качеством предоставляемых услуг;</a:t>
            </a:r>
          </a:p>
          <a:p>
            <a:pPr fontAlgn="base"/>
            <a:r>
              <a:rPr lang="ru-RU" dirty="0">
                <a:latin typeface="Times New Roman" pitchFamily="18" charset="0"/>
                <a:cs typeface="Times New Roman" pitchFamily="18" charset="0"/>
              </a:rPr>
              <a:t>• создание условий для пропаганды здорового образа жизни;</a:t>
            </a:r>
          </a:p>
          <a:p>
            <a:pPr fontAlgn="base"/>
            <a:r>
              <a:rPr lang="ru-RU" dirty="0">
                <a:latin typeface="Times New Roman" pitchFamily="18" charset="0"/>
                <a:cs typeface="Times New Roman" pitchFamily="18" charset="0"/>
              </a:rPr>
              <a:t>• создание условий для массового отдыха жителей и гостей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Хангаласского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улуса;</a:t>
            </a:r>
          </a:p>
          <a:p>
            <a:pPr fontAlgn="base"/>
            <a:r>
              <a:rPr lang="ru-RU" dirty="0">
                <a:latin typeface="Times New Roman" pitchFamily="18" charset="0"/>
                <a:cs typeface="Times New Roman" pitchFamily="18" charset="0"/>
              </a:rPr>
              <a:t>• создание благоприятных условий для развития инфраструктуры и туризма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Хангаласском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улусе.</a:t>
            </a:r>
          </a:p>
          <a:p>
            <a:pPr fontAlgn="base"/>
            <a:r>
              <a:rPr lang="ru-RU" dirty="0">
                <a:latin typeface="Times New Roman" pitchFamily="18" charset="0"/>
                <a:cs typeface="Times New Roman" pitchFamily="18" charset="0"/>
              </a:rPr>
              <a:t>Достижения поставленных целей предусматривает решение ряда задач:</a:t>
            </a:r>
          </a:p>
          <a:p>
            <a:pPr fontAlgn="base"/>
            <a:r>
              <a:rPr lang="ru-RU" dirty="0">
                <a:latin typeface="Times New Roman" pitchFamily="18" charset="0"/>
                <a:cs typeface="Times New Roman" pitchFamily="18" charset="0"/>
              </a:rPr>
              <a:t>- изучение истории и краеведения 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Хангаласского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улуса;</a:t>
            </a:r>
          </a:p>
          <a:p>
            <a:pPr fontAlgn="base"/>
            <a:r>
              <a:rPr lang="ru-RU" dirty="0">
                <a:latin typeface="Times New Roman" pitchFamily="18" charset="0"/>
                <a:cs typeface="Times New Roman" pitchFamily="18" charset="0"/>
              </a:rPr>
              <a:t>- разработка новых маршрутов;</a:t>
            </a:r>
          </a:p>
          <a:p>
            <a:pPr fontAlgn="base"/>
            <a:r>
              <a:rPr lang="ru-RU" dirty="0">
                <a:latin typeface="Times New Roman" pitchFamily="18" charset="0"/>
                <a:cs typeface="Times New Roman" pitchFamily="18" charset="0"/>
              </a:rPr>
              <a:t>- создание новых рабочих мест;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трудоустройство выпускников</a:t>
            </a:r>
          </a:p>
        </p:txBody>
      </p:sp>
      <p:pic>
        <p:nvPicPr>
          <p:cNvPr id="4" name="Picture 3" descr="\\Desktop-g78p8kg\сетевая папка\Административно-хозяйственная часть\Сысолятин С.И\Эмблема\логотип новый пнг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20074"/>
            <a:ext cx="1761528" cy="143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87698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Gabriola" pitchFamily="82" charset="0"/>
              </a:rPr>
              <a:t>Позиционирование туристической базы В. Бестях </a:t>
            </a:r>
            <a:r>
              <a:rPr lang="ru-RU" b="1" dirty="0" smtClean="0">
                <a:latin typeface="Gabriola" pitchFamily="82" charset="0"/>
              </a:rPr>
              <a:t>:</a:t>
            </a:r>
            <a:r>
              <a:rPr lang="ru-RU" b="1" dirty="0">
                <a:latin typeface="Gabriola" pitchFamily="82" charset="0"/>
              </a:rPr>
              <a:t/>
            </a:r>
            <a:br>
              <a:rPr lang="ru-RU" b="1" dirty="0">
                <a:latin typeface="Gabriola" pitchFamily="82" charset="0"/>
              </a:rPr>
            </a:br>
            <a:endParaRPr lang="ru-RU" b="1" dirty="0">
              <a:latin typeface="Gabriola" pitchFamily="8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fontAlgn="base"/>
            <a:r>
              <a:rPr lang="ru-RU" dirty="0">
                <a:latin typeface="Times New Roman" pitchFamily="18" charset="0"/>
                <a:cs typeface="Times New Roman" pitchFamily="18" charset="0"/>
              </a:rPr>
              <a:t>Идея Турбазы базируется на концентрации комплекса специализированных услуг в одном месте и предполагает в дальнейшем формирование инфраструктуры, обеспечивающей полную гамму инструментов ведения бизнеса в сфере отдыха и развлечений.</a:t>
            </a:r>
          </a:p>
          <a:p>
            <a:pPr fontAlgn="base"/>
            <a:r>
              <a:rPr lang="ru-RU" dirty="0">
                <a:latin typeface="Times New Roman" pitchFamily="18" charset="0"/>
                <a:cs typeface="Times New Roman" pitchFamily="18" charset="0"/>
              </a:rPr>
              <a:t>В результате завершения проекта Турбазы и его инфраструктурные подразделения будут выполнять следующие функции:</a:t>
            </a:r>
          </a:p>
          <a:p>
            <a:pPr fontAlgn="base"/>
            <a:r>
              <a:rPr lang="ru-RU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среда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для сотрудничества различных участников рынка туристических и развлекательных продуктов и услуг;</a:t>
            </a:r>
          </a:p>
          <a:p>
            <a:pPr fontAlgn="base"/>
            <a:r>
              <a:rPr lang="ru-RU" dirty="0">
                <a:latin typeface="Times New Roman" pitchFamily="18" charset="0"/>
                <a:cs typeface="Times New Roman" pitchFamily="18" charset="0"/>
              </a:rPr>
              <a:t>•  интегратор потенциала участников проекта, партнеров и инвесторов;</a:t>
            </a:r>
          </a:p>
          <a:p>
            <a:pPr fontAlgn="base"/>
            <a:r>
              <a:rPr lang="ru-RU" dirty="0">
                <a:latin typeface="Times New Roman" pitchFamily="18" charset="0"/>
                <a:cs typeface="Times New Roman" pitchFamily="18" charset="0"/>
              </a:rPr>
              <a:t>• экспертно-аналитический, консультационный, по вопросам развития сферы отдыха и развлечений, а так же рынка сопутствующих товаров и услуг.</a:t>
            </a:r>
          </a:p>
          <a:p>
            <a:pPr fontAlgn="base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dirty="0">
                <a:latin typeface="Times New Roman" pitchFamily="18" charset="0"/>
                <a:cs typeface="Times New Roman" pitchFamily="18" charset="0"/>
              </a:rPr>
              <a:t>При проектировании строительства Турбазы, мы стремимся к сочетанию уюта, красоты и практичности. Стремление к жизни в гармонии с природой можно наилучшим образом осуществить постройками из дерева. Сохраняя неповторимую атмосферу уюта и единения с природой, она может быть оснащена бытовыми и техническими устройствами,  и иметь атрибуты современной архитектуры. </a:t>
            </a:r>
          </a:p>
          <a:p>
            <a:endParaRPr lang="ru-RU" dirty="0"/>
          </a:p>
        </p:txBody>
      </p:sp>
      <p:pic>
        <p:nvPicPr>
          <p:cNvPr id="4" name="Picture 3" descr="\\Desktop-g78p8kg\сетевая папка\Административно-хозяйственная часть\Сысолятин С.И\Эмблема\логотип новый пнг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20074"/>
            <a:ext cx="1761528" cy="143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4299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Gabriola" pitchFamily="82" charset="0"/>
              </a:rPr>
              <a:t>Конкурентные преимущества</a:t>
            </a:r>
            <a:endParaRPr lang="ru-RU" dirty="0">
              <a:latin typeface="Gabriola" pitchFamily="8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dirty="0">
                <a:latin typeface="Gabriola" pitchFamily="82" charset="0"/>
              </a:rPr>
              <a:t>большая территория;</a:t>
            </a:r>
          </a:p>
          <a:p>
            <a:r>
              <a:rPr lang="ru-RU" sz="2800" dirty="0">
                <a:latin typeface="Gabriola" pitchFamily="82" charset="0"/>
              </a:rPr>
              <a:t>- наличие минимальной инфраструктуры;</a:t>
            </a:r>
          </a:p>
          <a:p>
            <a:r>
              <a:rPr lang="ru-RU" sz="2800" dirty="0">
                <a:latin typeface="Gabriola" pitchFamily="82" charset="0"/>
              </a:rPr>
              <a:t>- наличие материально-технической базы;</a:t>
            </a:r>
          </a:p>
          <a:p>
            <a:r>
              <a:rPr lang="ru-RU" sz="2800" dirty="0">
                <a:latin typeface="Gabriola" pitchFamily="82" charset="0"/>
              </a:rPr>
              <a:t>- соглашение о сотрудничестве с ГБУ РС(Я) ПП «Ленские столбы»;</a:t>
            </a:r>
          </a:p>
          <a:p>
            <a:r>
              <a:rPr lang="ru-RU" sz="2800" dirty="0">
                <a:latin typeface="Gabriola" pitchFamily="82" charset="0"/>
              </a:rPr>
              <a:t>- месторасположение (26 км от г. Покровск и 90 </a:t>
            </a:r>
            <a:r>
              <a:rPr lang="ru-RU" sz="2800" dirty="0" err="1">
                <a:latin typeface="Gabriola" pitchFamily="82" charset="0"/>
              </a:rPr>
              <a:t>км.от</a:t>
            </a:r>
            <a:r>
              <a:rPr lang="ru-RU" sz="2800" dirty="0">
                <a:latin typeface="Gabriola" pitchFamily="82" charset="0"/>
              </a:rPr>
              <a:t> г. Якутск)</a:t>
            </a:r>
          </a:p>
          <a:p>
            <a:endParaRPr lang="ru-RU" dirty="0"/>
          </a:p>
        </p:txBody>
      </p:sp>
      <p:pic>
        <p:nvPicPr>
          <p:cNvPr id="4" name="Picture 3" descr="\\Desktop-g78p8kg\сетевая папка\Административно-хозяйственная часть\Сысолятин С.И\Эмблема\логотип новый пнг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20074"/>
            <a:ext cx="1761528" cy="143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52817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Gabriola" pitchFamily="82" charset="0"/>
              </a:rPr>
              <a:t>План маркетинга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fontAlgn="base"/>
            <a:r>
              <a:rPr lang="ru-RU" dirty="0">
                <a:latin typeface="Times New Roman" pitchFamily="18" charset="0"/>
                <a:cs typeface="Times New Roman" pitchFamily="18" charset="0"/>
              </a:rPr>
              <a:t>Следующим этапом при разработке проекта учебно-тренировочной турбазы является  составление плана маркетинга, который позволит правильно определить стратегию развития будущего предприятия, методы продвижения услуг на рынке. Для этого нами будут проведены следующие процедуры: сегментация и характеристика рынка, определена стратегия </a:t>
            </a:r>
            <a:r>
              <a:rPr lang="ru-RU" u="sng" dirty="0">
                <a:latin typeface="Times New Roman" pitchFamily="18" charset="0"/>
                <a:cs typeface="Times New Roman" pitchFamily="18" charset="0"/>
                <a:hlinkClick r:id="rId2" tooltip="Ценообразование"/>
              </a:rPr>
              <a:t>ценообразования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fontAlgn="base"/>
            <a:r>
              <a:rPr lang="ru-RU" dirty="0">
                <a:latin typeface="Times New Roman" pitchFamily="18" charset="0"/>
                <a:cs typeface="Times New Roman" pitchFamily="18" charset="0"/>
              </a:rPr>
              <a:t>В качестве потенциальных потребителей наших услуг мы видим все население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Хангаласского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улуса, г. Якутск и близлежащих районов Республики Саха (Якутия). При этом следует отметить, что более 50% целевой группы составляют корпоративные клиенты, являющиеся активными потребителями услуг на рынке развлечений и активного отдыха. Остальные 50% - это семейные пары с детьми, индивидуальные потребители.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Характер спроса на услуги будет сезонным, напрямую зависящим от времени года и от погоды. Деятельность турбазы будет осуществляться в период с июня по </a:t>
            </a:r>
            <a:r>
              <a:rPr lang="ru-RU" dirty="0">
                <a:latin typeface="Times New Roman" pitchFamily="18" charset="0"/>
                <a:cs typeface="Times New Roman" pitchFamily="18" charset="0"/>
                <a:hlinkClick r:id="rId3" tooltip="10 сентября"/>
              </a:rPr>
              <a:t>сентябрь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что составит около 120 рабочих дней. Естественно это найдет свое отражение в политике ценообразования.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\\Desktop-g78p8kg\сетевая папка\Административно-хозяйственная часть\Сысолятин С.И\Эмблема\логотип новый пнг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20074"/>
            <a:ext cx="1761528" cy="143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048927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767</TotalTime>
  <Words>1748</Words>
  <Application>Microsoft Office PowerPoint</Application>
  <PresentationFormat>Экран (4:3)</PresentationFormat>
  <Paragraphs>571</Paragraphs>
  <Slides>49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5" baseType="lpstr">
      <vt:lpstr>Arial</vt:lpstr>
      <vt:lpstr>Calibri</vt:lpstr>
      <vt:lpstr>Gabriola</vt:lpstr>
      <vt:lpstr>Gautami</vt:lpstr>
      <vt:lpstr>Times New Roman</vt:lpstr>
      <vt:lpstr>Тема Office</vt:lpstr>
      <vt:lpstr>Туристическая база Верхний Бестях</vt:lpstr>
      <vt:lpstr>Маршрут </vt:lpstr>
      <vt:lpstr>Презентация PowerPoint</vt:lpstr>
      <vt:lpstr>Презентация PowerPoint</vt:lpstr>
      <vt:lpstr>План работы Туристической базы В.Бестях </vt:lpstr>
      <vt:lpstr>Концепция туристической базы В. Бестях</vt:lpstr>
      <vt:lpstr>Позиционирование туристической базы В. Бестях : </vt:lpstr>
      <vt:lpstr>Конкурентные преимущества</vt:lpstr>
      <vt:lpstr>План маркетинга </vt:lpstr>
      <vt:lpstr>Маркетинговая стратегия планируется вестись по следующим направлениям: </vt:lpstr>
      <vt:lpstr>Услуги турбазы будут представлены по следующим направлениям: </vt:lpstr>
      <vt:lpstr>Турмаршруты для семейного отдыха с детьми (трансфер Якутск - турбаза, размещение в домиках, питание, рыбалка, купалка, посещение Ленских столбов, Бизонария);</vt:lpstr>
      <vt:lpstr>Презентация PowerPoint</vt:lpstr>
      <vt:lpstr>Индивидуальные турмаршруты (трансфер, питание, размещение, досуг);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Закупка оборудования</vt:lpstr>
      <vt:lpstr>Обустройство летних домов</vt:lpstr>
      <vt:lpstr>Обустройство территории</vt:lpstr>
      <vt:lpstr>Строительство Балагана</vt:lpstr>
      <vt:lpstr>Общая смета</vt:lpstr>
      <vt:lpstr>Дизайн туристической базы Верхний Бестях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План работы УЦ «Верхний Бестях»</vt:lpstr>
      <vt:lpstr>ГБПОУ РС(Я) «Покровский колледж» </vt:lpstr>
      <vt:lpstr>Презентация PowerPoint</vt:lpstr>
      <vt:lpstr>Презентация PowerPoint</vt:lpstr>
      <vt:lpstr>Презентация PowerPoint</vt:lpstr>
      <vt:lpstr>Виды расходов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Туристическая база Верхний Бестях</dc:title>
  <dc:creator>АХЧ</dc:creator>
  <cp:lastModifiedBy>6</cp:lastModifiedBy>
  <cp:revision>38</cp:revision>
  <dcterms:created xsi:type="dcterms:W3CDTF">2019-04-01T01:26:17Z</dcterms:created>
  <dcterms:modified xsi:type="dcterms:W3CDTF">2020-11-18T07:36:12Z</dcterms:modified>
</cp:coreProperties>
</file>