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sldIdLst>
    <p:sldId id="271" r:id="rId2"/>
    <p:sldId id="256" r:id="rId3"/>
    <p:sldId id="257" r:id="rId4"/>
    <p:sldId id="258" r:id="rId5"/>
    <p:sldId id="259" r:id="rId6"/>
    <p:sldId id="261" r:id="rId7"/>
    <p:sldId id="269" r:id="rId8"/>
    <p:sldId id="275" r:id="rId9"/>
    <p:sldId id="273" r:id="rId10"/>
    <p:sldId id="272" r:id="rId11"/>
    <p:sldId id="274" r:id="rId12"/>
    <p:sldId id="263" r:id="rId13"/>
    <p:sldId id="264" r:id="rId14"/>
    <p:sldId id="266" r:id="rId15"/>
    <p:sldId id="262" r:id="rId16"/>
    <p:sldId id="26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095893-59D5-4B09-80E1-CE8BCD247F1E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EBF94-1ECE-44AB-B76E-8DFE4E99F3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219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EBF94-1ECE-44AB-B76E-8DFE4E99F34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849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EBF94-1ECE-44AB-B76E-8DFE4E99F34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835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25272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Группа Исип-19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986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764703"/>
            <a:ext cx="8568952" cy="5797399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>
                <a:solidFill>
                  <a:srgbClr val="FF0000"/>
                </a:solidFill>
              </a:rPr>
              <a:t>Дисциплина: МДК 01.03 Разработка мобильных </a:t>
            </a:r>
            <a:r>
              <a:rPr lang="ru-RU" sz="2000" dirty="0" smtClean="0">
                <a:solidFill>
                  <a:srgbClr val="FF0000"/>
                </a:solidFill>
              </a:rPr>
              <a:t>приложений</a:t>
            </a:r>
            <a:endParaRPr lang="ru-RU" sz="2000" dirty="0">
              <a:solidFill>
                <a:srgbClr val="FF0000"/>
              </a:solidFill>
            </a:endParaRPr>
          </a:p>
          <a:p>
            <a:r>
              <a:rPr lang="ru-RU" sz="2000" dirty="0"/>
              <a:t>Преподаватель: </a:t>
            </a:r>
            <a:r>
              <a:rPr lang="ru-RU" sz="2000" dirty="0" err="1" smtClean="0"/>
              <a:t>АА.Афанасьева</a:t>
            </a:r>
            <a:r>
              <a:rPr lang="ru-RU" sz="2000" dirty="0" smtClean="0"/>
              <a:t> </a:t>
            </a:r>
            <a:endParaRPr lang="ru-RU" sz="2000" dirty="0"/>
          </a:p>
          <a:p>
            <a:pPr marL="0" lvl="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Правила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техники безопасности на рабочем месте*. Отчетная и техническая документация. Подготовка к работе и настраивание аппаратного обеспечения, периферийного устройства, операционной системы персонального компьютера и мультимедийного оборудования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Обзор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платформ (ОС) для мобильных устройств и средств разработки под различные платформы.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Android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история, инструментарий разработчика, архитектура ОС, структура и компоненты приложения.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iOS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история, инструментарий разработчика, архитектура ОС, структура и компоненты приложения. </a:t>
            </a: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Особенности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применения сервисных программ и оболочек при разработке мобильных приложений.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Содержание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рынка программных продуктов и информационных услуг, тенденции, развитие и особенности рынка.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Этапы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тенденции развития программирования, способы применения ИТ при разработке мобильных приложений.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Использование библиотек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931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332656"/>
            <a:ext cx="8640960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Дисциплина: МДК01.04 Системное </a:t>
            </a:r>
            <a:r>
              <a:rPr lang="ru-RU" dirty="0" smtClean="0">
                <a:solidFill>
                  <a:srgbClr val="FF0000"/>
                </a:solidFill>
              </a:rPr>
              <a:t>программирование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/>
              <a:t>Преподаватель: Н. В. Николаев</a:t>
            </a:r>
          </a:p>
          <a:p>
            <a:r>
              <a:rPr lang="ru-RU" dirty="0"/>
              <a:t> </a:t>
            </a:r>
            <a:endParaRPr lang="ru-RU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1. Интерфейс</a:t>
            </a:r>
            <a:r>
              <a:rPr lang="ru-RU" dirty="0">
                <a:solidFill>
                  <a:schemeClr val="tx1"/>
                </a:solidFill>
              </a:rPr>
              <a:t>, настройка параметров ОС </a:t>
            </a:r>
            <a:r>
              <a:rPr lang="en-US" dirty="0">
                <a:solidFill>
                  <a:schemeClr val="tx1"/>
                </a:solidFill>
              </a:rPr>
              <a:t>Windows</a:t>
            </a:r>
            <a:r>
              <a:rPr lang="ru-RU" dirty="0">
                <a:solidFill>
                  <a:schemeClr val="tx1"/>
                </a:solidFill>
              </a:rPr>
              <a:t> (панель управления, Пуск, панель задач, дата и время, настройка языка, раскладки клавиатуры, мыши, оформление экрана</a:t>
            </a:r>
            <a:r>
              <a:rPr lang="ru-RU" dirty="0" smtClean="0">
                <a:solidFill>
                  <a:schemeClr val="tx1"/>
                </a:solidFill>
              </a:rPr>
              <a:t>).</a:t>
            </a:r>
            <a:endParaRPr lang="ru-RU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2. Файловые </a:t>
            </a:r>
            <a:r>
              <a:rPr lang="ru-RU" dirty="0">
                <a:solidFill>
                  <a:schemeClr val="tx1"/>
                </a:solidFill>
              </a:rPr>
              <a:t>менеджеры, архивирование </a:t>
            </a:r>
            <a:r>
              <a:rPr lang="ru-RU" dirty="0" smtClean="0">
                <a:solidFill>
                  <a:schemeClr val="tx1"/>
                </a:solidFill>
              </a:rPr>
              <a:t>данных.</a:t>
            </a:r>
            <a:endParaRPr lang="ru-RU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3. Служебные </a:t>
            </a:r>
            <a:r>
              <a:rPr lang="ru-RU" dirty="0">
                <a:solidFill>
                  <a:schemeClr val="tx1"/>
                </a:solidFill>
              </a:rPr>
              <a:t>программы, установка и удаление программ (на выбор любую программу</a:t>
            </a:r>
            <a:r>
              <a:rPr lang="ru-RU" dirty="0" smtClean="0">
                <a:solidFill>
                  <a:schemeClr val="tx1"/>
                </a:solidFill>
              </a:rPr>
              <a:t>).</a:t>
            </a:r>
            <a:endParaRPr lang="ru-RU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4. Настройка </a:t>
            </a:r>
            <a:r>
              <a:rPr lang="ru-RU" dirty="0">
                <a:solidFill>
                  <a:schemeClr val="tx1"/>
                </a:solidFill>
              </a:rPr>
              <a:t>учетных записей </a:t>
            </a:r>
            <a:r>
              <a:rPr lang="ru-RU" dirty="0" smtClean="0">
                <a:solidFill>
                  <a:schemeClr val="tx1"/>
                </a:solidFill>
              </a:rPr>
              <a:t>пользователей.</a:t>
            </a:r>
            <a:endParaRPr lang="ru-RU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5. Поиск файлов.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094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112568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b="1" i="1" dirty="0">
                <a:solidFill>
                  <a:srgbClr val="000000"/>
                </a:solidFill>
                <a:latin typeface="Times New Roman"/>
                <a:ea typeface="Times New Roman"/>
              </a:rPr>
              <a:t>Обязанности студента до начала практики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1. Принять участие в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онлайн - организационных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мероприятиях по вопросам прохождения практики.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2. Изучить программу по прохождению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практики (на сайте).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3. При содействии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учебной части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определить место прохождения практики в соответствии с выбранной специальностью.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4. Получить в колледже направление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или договор на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практику и программу практики на выпускающей ПЦК.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5. Определить для себя круг производственных и организационных вопросов, требующих первоочередного внимания.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Обязанности студента-практиканта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5425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8"/>
            <a:ext cx="8640959" cy="6408712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i="1" dirty="0">
                <a:solidFill>
                  <a:srgbClr val="000000"/>
                </a:solidFill>
                <a:latin typeface="Times New Roman"/>
                <a:ea typeface="Times New Roman"/>
              </a:rPr>
              <a:t>Обязанности студента во время прохождения практики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1. В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первый день практики пройти вводный инструктаж по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Т, ТБ и ПБ. Внести краткую запись в дневник по учебной практике о том, что вы прошли вводный инструктаж по ТБ, ПБ и ОТ.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2.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Максимально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продуктивно использовать отведенное время, полностью и качественно выполнять все задания предусмотренные программой и индивидуальным заданием руководителя.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3. Соблюдать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требования федеральной и ведомственной базы нормативно-правовых актов по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защите информации.</a:t>
            </a:r>
            <a:endParaRPr lang="ru-RU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4. Подчиняться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правилам внутреннего трудового распорядка организации, являющейся базой для прохождения практики.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5. Согласовывать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с руководителем практики от организации индивидуальные планы работы на неделю в соответствии с программой.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6. В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соответствии с утвержденным планом и должностной инструкцией выполнять обязанности по конкретной должности.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7. Регулярно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вести дневник практики с конкретизацией по дням, отражая в нем время начала и окончания работы, количество часов, краткое содержание выполняемых работ, делая отметку о выполнении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работ. </a:t>
            </a:r>
            <a:endParaRPr lang="ru-RU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8. Информировать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руководителя практики и учебную часть о ходе практики.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9. Выполнять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требования техники безопасности, охраны окружающей среды и гражданской обороны.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10.Представить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по окончанию практики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надлежащим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образом оформленный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дневник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,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заверенные руководителями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практики от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колледжа (подписи и печати после карантина),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отчет о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 выполнении программы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практики.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11. Отчет и дневник по учебной практике загрузить на платформу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ea typeface="Times New Roman"/>
              </a:rPr>
              <a:t>Google Class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для проверки до 29 июня 2020 года. Все оригиналы сдаете в распечатанном виде в учебную часть после карантина до 2 октября 2020 года.</a:t>
            </a:r>
            <a:endParaRPr lang="ru-RU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303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48965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Форма контроля </a:t>
            </a:r>
            <a:r>
              <a:rPr lang="ru-RU" dirty="0" smtClean="0">
                <a:solidFill>
                  <a:schemeClr val="tx1"/>
                </a:solidFill>
              </a:rPr>
              <a:t>– дифференцированный зачет.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Д</a:t>
            </a:r>
            <a:r>
              <a:rPr lang="ru-RU" dirty="0" smtClean="0">
                <a:solidFill>
                  <a:srgbClr val="FF0000"/>
                </a:solidFill>
              </a:rPr>
              <a:t>ата проведения </a:t>
            </a:r>
            <a:r>
              <a:rPr lang="ru-RU" dirty="0" smtClean="0">
                <a:solidFill>
                  <a:schemeClr val="tx1"/>
                </a:solidFill>
              </a:rPr>
              <a:t>– 29 июня 2020г.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Форма проведения </a:t>
            </a:r>
            <a:r>
              <a:rPr lang="ru-RU" dirty="0" smtClean="0">
                <a:solidFill>
                  <a:schemeClr val="tx1"/>
                </a:solidFill>
              </a:rPr>
              <a:t>– дистанционный формат /удаленно.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Образовательная платформа</a:t>
            </a:r>
            <a:r>
              <a:rPr lang="ru-RU" dirty="0" smtClean="0">
                <a:solidFill>
                  <a:schemeClr val="tx1"/>
                </a:solidFill>
              </a:rPr>
              <a:t> –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Google Class </a:t>
            </a:r>
            <a:r>
              <a:rPr lang="en-US" dirty="0" smtClean="0">
                <a:solidFill>
                  <a:schemeClr val="tx1"/>
                </a:solidFill>
              </a:rPr>
              <a:t>c </a:t>
            </a:r>
            <a:r>
              <a:rPr lang="ru-RU" dirty="0" smtClean="0">
                <a:solidFill>
                  <a:schemeClr val="tx1"/>
                </a:solidFill>
              </a:rPr>
              <a:t>использованием электронных ресурсов и дистанционных технологий.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Код для доступа - </a:t>
            </a:r>
            <a:r>
              <a:rPr lang="en-US" dirty="0" err="1" smtClean="0">
                <a:solidFill>
                  <a:srgbClr val="FF0000"/>
                </a:solidFill>
              </a:rPr>
              <a:t>wtqpput</a:t>
            </a:r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Все работы</a:t>
            </a:r>
            <a:r>
              <a:rPr lang="ru-RU" dirty="0" smtClean="0">
                <a:solidFill>
                  <a:schemeClr val="tx1"/>
                </a:solidFill>
              </a:rPr>
              <a:t> студент по мере выполнения загружает на платформу для проверки. Комиссия проверяет и оценивает на основании результатов работы по практике. Все </a:t>
            </a:r>
            <a:r>
              <a:rPr lang="ru-RU" dirty="0" smtClean="0">
                <a:solidFill>
                  <a:srgbClr val="FF0000"/>
                </a:solidFill>
              </a:rPr>
              <a:t>оригиналы</a:t>
            </a:r>
            <a:r>
              <a:rPr lang="ru-RU" dirty="0" smtClean="0">
                <a:solidFill>
                  <a:schemeClr val="tx1"/>
                </a:solidFill>
              </a:rPr>
              <a:t> документов </a:t>
            </a:r>
            <a:r>
              <a:rPr lang="ru-RU" dirty="0" smtClean="0">
                <a:solidFill>
                  <a:srgbClr val="FF0000"/>
                </a:solidFill>
              </a:rPr>
              <a:t>приносят и сдают </a:t>
            </a:r>
            <a:r>
              <a:rPr lang="ru-RU" dirty="0" smtClean="0">
                <a:solidFill>
                  <a:schemeClr val="tx1"/>
                </a:solidFill>
              </a:rPr>
              <a:t>в учебную часть в распечатанном виде до 2 октября 2020г.после </a:t>
            </a:r>
            <a:r>
              <a:rPr lang="ru-RU" dirty="0" smtClean="0">
                <a:solidFill>
                  <a:srgbClr val="FF0000"/>
                </a:solidFill>
              </a:rPr>
              <a:t>карантина.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Защита практики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9092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844824"/>
            <a:ext cx="8640959" cy="4824536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endParaRPr lang="ru-RU" b="1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260648"/>
            <a:ext cx="8856984" cy="6264696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Пакет документов к защите практики: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учебной практике</a:t>
            </a:r>
            <a:b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Отчет по учебной практике – 1 шт.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Дневник по учебной практике – 1 шт.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 документы загружаем на платформу  по практике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GOOGLE CLASS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по мере выполнения для проверки. </a:t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Оригиналы в распечатанном виде приносите и сдаете в учебную часть после карантина до 2 октября 2020г.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635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980728"/>
            <a:ext cx="8640959" cy="5616624"/>
          </a:xfrm>
        </p:spPr>
        <p:txBody>
          <a:bodyPr>
            <a:normAutofit fontScale="92500" lnSpcReduction="10000"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1. Отчет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должен быть прошит (допускается брошюрование) и пронумерован, при этом нумерация начинается со 2 листа;</a:t>
            </a:r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2. На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обложке отчета указываются следующие данные:</a:t>
            </a: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наименование учебного заведения;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год составления отчета;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название отчета;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ФИО студента, номер курса и группы;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наименование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учреждения,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обеспечившего практику;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ФИО руководителя практики от предприятия, учреждения или организации.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3. Отчет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выполняется на листах белой бумаги формата А4 в машинописном варианте, гарнитура шрифта —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Times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New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Roman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кегль — 14;</a:t>
            </a:r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4. Размеры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полей формы отчета:</a:t>
            </a: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30 мм — по левому полю;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20 мм — по верхнему и нижнему полям;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10 мм — по правому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полю.</a:t>
            </a:r>
          </a:p>
          <a:p>
            <a:pPr marL="457200" lvl="1" indent="0" algn="just">
              <a:spcAft>
                <a:spcPts val="0"/>
              </a:spcAft>
              <a:buSzPts val="1000"/>
              <a:buNone/>
              <a:tabLst>
                <a:tab pos="914400" algn="l"/>
              </a:tabLs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5. Кроме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того, все разделы и параграфы должны иметь порядковые номера.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Важно: математические знаки (за исключением цифр) в тексте отчета по практике, как правило, запрещены — их использование допускается только в приложениях (формулы, расчеты, рисунки и пр.).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Объем отчета —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от 10 до 20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стр.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2637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73E87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Общие </a:t>
            </a:r>
            <a:r>
              <a:rPr lang="ru-RU" sz="2000" b="1" dirty="0">
                <a:solidFill>
                  <a:srgbClr val="073E87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стандарты оформления отчета по практике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544893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3197" y="1844824"/>
            <a:ext cx="8784976" cy="147002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Учебно-производственная практика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645024"/>
            <a:ext cx="8424936" cy="14732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Методические указания для руководителей практик и студентов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811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988840"/>
            <a:ext cx="8712967" cy="432048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Инструктаж по ОТ, ТБ и ПБ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Цели и задачи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Конкретное содержание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Особенности организации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Порядок прохождения практики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 по подготовке отчета</a:t>
            </a:r>
          </a:p>
          <a:p>
            <a:pPr marL="0" indent="0">
              <a:buNone/>
            </a:pPr>
            <a:endPara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 бланки документов,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методматериалы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www.college-pokrovsk.ru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разделе СТУДЕНТУ - ПРАКТИКА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296144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Методические указания для руководителей практик и студентов</a:t>
            </a:r>
            <a:br>
              <a:rPr lang="ru-RU" sz="36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553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7" cy="5472608"/>
          </a:xfrm>
        </p:spPr>
        <p:txBody>
          <a:bodyPr>
            <a:normAutofit fontScale="40000" lnSpcReduction="20000"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9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Требования к соблюдению техники безопасности и пожарной безопасности в соответствии с действующим Положением по колледжу.</a:t>
            </a:r>
            <a:endParaRPr lang="ru-RU" sz="29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Студент-практикант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должен допускаться к работе только после прохождения инструктажа по технике безопасности и пожарной безопасности.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Студент-практикант обязан: 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1.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облюдать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требования пожарной безопасности, а также соблюдать и поддерживать противопожарный режим; 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2.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нать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месторасположение первичных средств пожаротушения, главных и запасных выходов, планы (схемы) эвакуации людей в случае пожара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3.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случае обнаружения пожара сообщить о нем в подразделение пожарной охраны и принять возможные меры к спасению людей, имущества и ликвидации пожара; 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4. Знать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месторасположение средств оказания медицинской помощи, уметь оказывать первую медицинскую помощь пострадавшему при несчастном случае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5.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облюдать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правила личной гигиены; 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6.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ринимать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пищу только в специально отведенных для этого местах;</a:t>
            </a:r>
          </a:p>
          <a:p>
            <a:pPr marL="0" lv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7.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ри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обнаружении неисправностей оборудования, приспособлений и инструментов, а также других недостатков или опасностей на рабочем месте немедленно сообщить непосредственному руководителю и приостановить выполнение работы. Приступить к работе можно с разрешения руководителя после устранения всех недостатков и опасностей.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Инструктаж по ОТ, ТБ и ПБ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80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908720"/>
            <a:ext cx="8640959" cy="5760640"/>
          </a:xfrm>
        </p:spPr>
        <p:txBody>
          <a:bodyPr>
            <a:normAutofit fontScale="47500" lnSpcReduction="20000"/>
          </a:bodyPr>
          <a:lstStyle/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ru-RU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ЦЕЛИ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И ЗАДАЧИ УЧЕБНОЙ ПРАКТИКИ</a:t>
            </a:r>
            <a:endParaRPr lang="ru-RU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dirty="0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450215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	Учебная практика включает в себя получение студентом первичных профессиональных навыков и умений на рабочих местах в структурных подразделениях организации.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Прохождение учебной практики имеет конкретные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цели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 среди которых наиболее важными и общими являются: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формирование у студента правильного представления об обязанностях профильного специалиста;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– сопоставление тематических разделов учебных предметов с деятельностью программиста;</a:t>
            </a:r>
            <a:endParaRPr lang="ru-RU" dirty="0" smtClean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– выработка умений по применению теории на практике;</a:t>
            </a:r>
            <a:endParaRPr lang="ru-RU" dirty="0" smtClean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– определение круга задач специалиста/программиста.</a:t>
            </a:r>
            <a:endParaRPr lang="ru-RU" dirty="0" smtClean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Задачи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учебной практики: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закрепление и углубление теоретических </a:t>
            </a:r>
            <a:r>
              <a:rPr lang="ru-RU" dirty="0">
                <a:latin typeface="Times New Roman"/>
                <a:ea typeface="Times New Roman"/>
              </a:rPr>
              <a:t>и практических знаний полученных по специальным дисциплинам;</a:t>
            </a:r>
          </a:p>
          <a:p>
            <a:pPr indent="450215" algn="just">
              <a:lnSpc>
                <a:spcPct val="20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глубокое изучение работы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организации;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20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выполнение под руководством специалиста организации практики трудовых функций по конкретной должности в соответствии с должностной инструкцией;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20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проверка готовности будущего специалиста к самостоятельной трудовой деятельности по рассмотренным в ходе практики техническим и организационным вопросам.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771800" y="338328"/>
            <a:ext cx="3312368" cy="49838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Цели и задачи: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61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8"/>
            <a:ext cx="8712967" cy="64807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ПМ01 Разработка модулей ПО для компьютерных систем</a:t>
            </a:r>
          </a:p>
          <a:p>
            <a:pPr marL="0" indent="0" algn="ctr">
              <a:buNone/>
            </a:pPr>
            <a:endPara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МДК 01.01 Разработка программных модулей.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МДК01.02 Поддержка и тестирование программных модулей.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МДК01.03 Разработка мобильных приложений.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МДК01.04 Системное программирование.</a:t>
            </a:r>
          </a:p>
          <a:p>
            <a:pPr marL="0" lvl="0" indent="0" algn="just">
              <a:buClr>
                <a:srgbClr val="31B6FD"/>
              </a:buClr>
              <a:buNone/>
            </a:pPr>
            <a:endParaRPr lang="ru-RU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Clr>
                <a:srgbClr val="31B6FD"/>
              </a:buCl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Учебная практика - с 15 июня по 28 июня 2020г. (2 недели 72ч).</a:t>
            </a:r>
          </a:p>
          <a:p>
            <a:pPr marL="0" indent="0" algn="ctr">
              <a:buNone/>
            </a:pP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Руководители практики от колледжа – Афанасьева А.А., Неустроев Н.Н., Николаев Н.В.</a:t>
            </a:r>
          </a:p>
        </p:txBody>
      </p:sp>
    </p:spTree>
    <p:extLst>
      <p:ext uri="{BB962C8B-B14F-4D97-AF65-F5344CB8AC3E}">
        <p14:creationId xmlns:p14="http://schemas.microsoft.com/office/powerpoint/2010/main" val="1904276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1030608"/>
              </p:ext>
            </p:extLst>
          </p:nvPr>
        </p:nvGraphicFramePr>
        <p:xfrm>
          <a:off x="457200" y="836713"/>
          <a:ext cx="8363272" cy="20882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63272">
                  <a:extLst>
                    <a:ext uri="{9D8B030D-6E8A-4147-A177-3AD203B41FA5}">
                      <a16:colId xmlns:a16="http://schemas.microsoft.com/office/drawing/2014/main" val="3823001150"/>
                    </a:ext>
                  </a:extLst>
                </a:gridCol>
              </a:tblGrid>
              <a:tr h="2858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ОК 1. Понимать сущность и социальную значимость своей будущей профессии, проявлять к ней устойчивый интерес.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9152237"/>
                  </a:ext>
                </a:extLst>
              </a:tr>
              <a:tr h="4351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ОК 2. Организовывать собственную деятельность, определять методы и способы выполнения профессиональных задач, оценивать их эффективность и качество.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7316487"/>
                  </a:ext>
                </a:extLst>
              </a:tr>
              <a:tr h="2109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ОК 3. Решать проблемы, оценивать риски и принимать решения в нестандартных ситуациях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3533521"/>
                  </a:ext>
                </a:extLst>
              </a:tr>
              <a:tr h="4351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ОК 4. Осуществлять поиск, анализ и оценку информации, необходимой для постановки и решения профессиональных задач профессионального и личностного развития.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470787"/>
                  </a:ext>
                </a:extLst>
              </a:tr>
              <a:tr h="721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ОК 5. Использовать информационно-коммуникационные технологии для совершенствования профессиональной деятельности.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762214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26376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Общие компетенции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136431"/>
              </p:ext>
            </p:extLst>
          </p:nvPr>
        </p:nvGraphicFramePr>
        <p:xfrm>
          <a:off x="457200" y="2924943"/>
          <a:ext cx="8363271" cy="23762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63271">
                  <a:extLst>
                    <a:ext uri="{9D8B030D-6E8A-4147-A177-3AD203B41FA5}">
                      <a16:colId xmlns:a16="http://schemas.microsoft.com/office/drawing/2014/main" val="1182683150"/>
                    </a:ext>
                  </a:extLst>
                </a:gridCol>
              </a:tblGrid>
              <a:tr h="649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ОК 6. Работать в коллективе и команде, обеспечивать ее сплочение, эффективно общаться с коллегами, руководством, потребителями.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4717652"/>
                  </a:ext>
                </a:extLst>
              </a:tr>
              <a:tr h="649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ОК 7. Ставить цели, мотивировать деятельность подчиненных, организовывать и контролировать их работу с принятием на себя ответственности за результат выполнения заданий.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3519011"/>
                  </a:ext>
                </a:extLst>
              </a:tr>
              <a:tr h="649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ОК 8. Самостоятельно определять задачи профессионального и личностного развития, заниматься самообразованием, осознанно планировать повышение квалификации.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8776686"/>
                  </a:ext>
                </a:extLst>
              </a:tr>
              <a:tr h="426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ОК 9. Быть готовым к смене технологий в профессиональной деятельности.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0641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5244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476672"/>
            <a:ext cx="5686400" cy="316632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Профессиональные компетенции</a:t>
            </a:r>
            <a:endParaRPr lang="ru-RU" sz="2000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579923"/>
              </p:ext>
            </p:extLst>
          </p:nvPr>
        </p:nvGraphicFramePr>
        <p:xfrm>
          <a:off x="251520" y="1052736"/>
          <a:ext cx="4481191" cy="53285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81191">
                  <a:extLst>
                    <a:ext uri="{9D8B030D-6E8A-4147-A177-3AD203B41FA5}">
                      <a16:colId xmlns:a16="http://schemas.microsoft.com/office/drawing/2014/main" val="396127320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ПК 1.1. Выполнять разработку спецификаций отдельных компонентов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4056461"/>
                  </a:ext>
                </a:extLst>
              </a:tr>
              <a:tr h="1073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ПК 1.2.	Осуществлять разработку кода программного продукта на основе готовых спецификаций на уровне модуля.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0274653"/>
                  </a:ext>
                </a:extLst>
              </a:tr>
              <a:tr h="871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ПК 1.3.	Выполнять отладку программных модулей с использованием специализированных программных средств.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5940499"/>
                  </a:ext>
                </a:extLst>
              </a:tr>
              <a:tr h="829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ПК 1.4.	Выполнять тестирование программных модулей.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428551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ПК 1.5.	Осуществлять оптимизацию программного кода модуля.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8989211"/>
                  </a:ext>
                </a:extLst>
              </a:tr>
              <a:tr h="1186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ПК 1.6.	Разрабатывать компоненты проектной и технической документации с использованием графических языков спецификаций.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9877246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588669"/>
              </p:ext>
            </p:extLst>
          </p:nvPr>
        </p:nvGraphicFramePr>
        <p:xfrm>
          <a:off x="4732711" y="1052735"/>
          <a:ext cx="4348518" cy="53191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48518">
                  <a:extLst>
                    <a:ext uri="{9D8B030D-6E8A-4147-A177-3AD203B41FA5}">
                      <a16:colId xmlns:a16="http://schemas.microsoft.com/office/drawing/2014/main" val="313479638"/>
                    </a:ext>
                  </a:extLst>
                </a:gridCol>
              </a:tblGrid>
              <a:tr h="55000"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 marL="44436" marR="44436" marT="0" marB="0"/>
                </a:tc>
                <a:extLst>
                  <a:ext uri="{0D108BD9-81ED-4DB2-BD59-A6C34878D82A}">
                    <a16:rowId xmlns:a16="http://schemas.microsoft.com/office/drawing/2014/main" val="3999673867"/>
                  </a:ext>
                </a:extLst>
              </a:tr>
              <a:tr h="1709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 создание отдельных компонентов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36" marR="44436" marT="0" marB="0"/>
                </a:tc>
                <a:extLst>
                  <a:ext uri="{0D108BD9-81ED-4DB2-BD59-A6C34878D82A}">
                    <a16:rowId xmlns:a16="http://schemas.microsoft.com/office/drawing/2014/main" val="260991251"/>
                  </a:ext>
                </a:extLst>
              </a:tr>
              <a:tr h="275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 выполнение спецификаций компонентов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36" marR="44436" marT="0" marB="0"/>
                </a:tc>
                <a:extLst>
                  <a:ext uri="{0D108BD9-81ED-4DB2-BD59-A6C34878D82A}">
                    <a16:rowId xmlns:a16="http://schemas.microsoft.com/office/drawing/2014/main" val="4005360766"/>
                  </a:ext>
                </a:extLst>
              </a:tr>
              <a:tr h="157933"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 marL="44436" marR="44436" marT="0" marB="0"/>
                </a:tc>
                <a:extLst>
                  <a:ext uri="{0D108BD9-81ED-4DB2-BD59-A6C34878D82A}">
                    <a16:rowId xmlns:a16="http://schemas.microsoft.com/office/drawing/2014/main" val="3785346922"/>
                  </a:ext>
                </a:extLst>
              </a:tr>
              <a:tr h="3525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 выполнение создания кода программного продукта на уровне модуля в соответствии с требованиями к готовому программному продукту. 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36" marR="44436" marT="0" marB="0"/>
                </a:tc>
                <a:extLst>
                  <a:ext uri="{0D108BD9-81ED-4DB2-BD59-A6C34878D82A}">
                    <a16:rowId xmlns:a16="http://schemas.microsoft.com/office/drawing/2014/main" val="2452133155"/>
                  </a:ext>
                </a:extLst>
              </a:tr>
              <a:tr h="1709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 разработка пользовательского интерфейса. 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36" marR="44436" marT="0" marB="0"/>
                </a:tc>
                <a:extLst>
                  <a:ext uri="{0D108BD9-81ED-4DB2-BD59-A6C34878D82A}">
                    <a16:rowId xmlns:a16="http://schemas.microsoft.com/office/drawing/2014/main" val="4193795594"/>
                  </a:ext>
                </a:extLst>
              </a:tr>
              <a:tr h="580028">
                <a:tc>
                  <a:txBody>
                    <a:bodyPr/>
                    <a:lstStyle/>
                    <a:p>
                      <a:endParaRPr lang="ru-RU" sz="1000" dirty="0" smtClean="0"/>
                    </a:p>
                  </a:txBody>
                  <a:tcPr marL="44436" marR="44436" marT="0" marB="0"/>
                </a:tc>
                <a:extLst>
                  <a:ext uri="{0D108BD9-81ED-4DB2-BD59-A6C34878D82A}">
                    <a16:rowId xmlns:a16="http://schemas.microsoft.com/office/drawing/2014/main" val="2071996649"/>
                  </a:ext>
                </a:extLst>
              </a:tr>
              <a:tr h="3525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 использование специализированных программных средств отладки программных модулей. 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36" marR="44436" marT="0" marB="0"/>
                </a:tc>
                <a:extLst>
                  <a:ext uri="{0D108BD9-81ED-4DB2-BD59-A6C34878D82A}">
                    <a16:rowId xmlns:a16="http://schemas.microsoft.com/office/drawing/2014/main" val="14791886"/>
                  </a:ext>
                </a:extLst>
              </a:tr>
              <a:tr h="3525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 разработка компонентов  программных модулей с использованием современных инструментальных средств и технологий. 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36" marR="44436" marT="0" marB="0"/>
                </a:tc>
                <a:extLst>
                  <a:ext uri="{0D108BD9-81ED-4DB2-BD59-A6C34878D82A}">
                    <a16:rowId xmlns:a16="http://schemas.microsoft.com/office/drawing/2014/main" val="2006810253"/>
                  </a:ext>
                </a:extLst>
              </a:tr>
              <a:tr h="157933"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 marL="44436" marR="44436" marT="0" marB="0"/>
                </a:tc>
                <a:extLst>
                  <a:ext uri="{0D108BD9-81ED-4DB2-BD59-A6C34878D82A}">
                    <a16:rowId xmlns:a16="http://schemas.microsoft.com/office/drawing/2014/main" val="3876458272"/>
                  </a:ext>
                </a:extLst>
              </a:tr>
              <a:tr h="3525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 выполнение тестирования качества разработки программных модулей с помощью разработанных тестовых наборов и сценариев. 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36" marR="44436" marT="0" marB="0"/>
                </a:tc>
                <a:extLst>
                  <a:ext uri="{0D108BD9-81ED-4DB2-BD59-A6C34878D82A}">
                    <a16:rowId xmlns:a16="http://schemas.microsoft.com/office/drawing/2014/main" val="290273667"/>
                  </a:ext>
                </a:extLst>
              </a:tr>
              <a:tr h="3525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 определение ошибок в программном коде с использованием тестовых наборов. 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36" marR="44436" marT="0" marB="0"/>
                </a:tc>
                <a:extLst>
                  <a:ext uri="{0D108BD9-81ED-4DB2-BD59-A6C34878D82A}">
                    <a16:rowId xmlns:a16="http://schemas.microsoft.com/office/drawing/2014/main" val="2828873130"/>
                  </a:ext>
                </a:extLst>
              </a:tr>
              <a:tr h="157933"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44436" marR="44436" marT="0" marB="0"/>
                </a:tc>
                <a:extLst>
                  <a:ext uri="{0D108BD9-81ED-4DB2-BD59-A6C34878D82A}">
                    <a16:rowId xmlns:a16="http://schemas.microsoft.com/office/drawing/2014/main" val="249076990"/>
                  </a:ext>
                </a:extLst>
              </a:tr>
              <a:tr h="3039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 выявление избыточности кода программного продукта и его оптимизация. 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36" marR="44436" marT="0" marB="0"/>
                </a:tc>
                <a:extLst>
                  <a:ext uri="{0D108BD9-81ED-4DB2-BD59-A6C34878D82A}">
                    <a16:rowId xmlns:a16="http://schemas.microsoft.com/office/drawing/2014/main" val="214753234"/>
                  </a:ext>
                </a:extLst>
              </a:tr>
              <a:tr h="2807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 анализ оптимизации программного кода модуля. 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36" marR="44436" marT="0" marB="0"/>
                </a:tc>
                <a:extLst>
                  <a:ext uri="{0D108BD9-81ED-4DB2-BD59-A6C34878D82A}">
                    <a16:rowId xmlns:a16="http://schemas.microsoft.com/office/drawing/2014/main" val="2372217526"/>
                  </a:ext>
                </a:extLst>
              </a:tr>
              <a:tr h="261463"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 marL="44436" marR="44436" marT="0" marB="0"/>
                </a:tc>
                <a:extLst>
                  <a:ext uri="{0D108BD9-81ED-4DB2-BD59-A6C34878D82A}">
                    <a16:rowId xmlns:a16="http://schemas.microsoft.com/office/drawing/2014/main" val="1766236605"/>
                  </a:ext>
                </a:extLst>
              </a:tr>
              <a:tr h="534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 использование инструментальных средств и графических языков спецификаций для создания компонентов  проектной и технической документации. 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36" marR="44436" marT="0" marB="0"/>
                </a:tc>
                <a:extLst>
                  <a:ext uri="{0D108BD9-81ED-4DB2-BD59-A6C34878D82A}">
                    <a16:rowId xmlns:a16="http://schemas.microsoft.com/office/drawing/2014/main" val="2813018340"/>
                  </a:ext>
                </a:extLst>
              </a:tr>
              <a:tr h="3525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-оформление проектной и технической документации в соответствии со стандартами. 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36" marR="44436" marT="0" marB="0"/>
                </a:tc>
                <a:extLst>
                  <a:ext uri="{0D108BD9-81ED-4DB2-BD59-A6C34878D82A}">
                    <a16:rowId xmlns:a16="http://schemas.microsoft.com/office/drawing/2014/main" val="6950932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7253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47260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Дисциплина: МДК01.01 Разработка программных модулей</a:t>
            </a:r>
          </a:p>
          <a:p>
            <a:r>
              <a:rPr lang="ru-RU" dirty="0" smtClean="0"/>
              <a:t>Преподаватель</a:t>
            </a:r>
            <a:r>
              <a:rPr lang="ru-RU" dirty="0"/>
              <a:t>: Н. В. Николаев</a:t>
            </a:r>
          </a:p>
          <a:p>
            <a:endParaRPr lang="ru-RU" dirty="0"/>
          </a:p>
          <a:p>
            <a:pPr marL="0" lvl="0" indent="0">
              <a:buNone/>
            </a:pPr>
            <a:r>
              <a:rPr lang="ru-RU" dirty="0" smtClean="0"/>
              <a:t>1. </a:t>
            </a:r>
            <a:r>
              <a:rPr lang="ru-RU" dirty="0" smtClean="0">
                <a:solidFill>
                  <a:schemeClr val="tx1"/>
                </a:solidFill>
              </a:rPr>
              <a:t>Программный </a:t>
            </a:r>
            <a:r>
              <a:rPr lang="ru-RU" dirty="0">
                <a:solidFill>
                  <a:schemeClr val="tx1"/>
                </a:solidFill>
              </a:rPr>
              <a:t>документ «Техническое </a:t>
            </a:r>
            <a:r>
              <a:rPr lang="ru-RU" dirty="0" smtClean="0">
                <a:solidFill>
                  <a:schemeClr val="tx1"/>
                </a:solidFill>
              </a:rPr>
              <a:t>задание».</a:t>
            </a:r>
            <a:endParaRPr lang="ru-RU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ru-RU" dirty="0"/>
              <a:t>2. </a:t>
            </a:r>
            <a:r>
              <a:rPr lang="ru-RU" dirty="0">
                <a:solidFill>
                  <a:schemeClr val="tx1"/>
                </a:solidFill>
              </a:rPr>
              <a:t>Разработка диаграммы</a:t>
            </a:r>
          </a:p>
          <a:p>
            <a:pPr marL="0" lvl="0" indent="0">
              <a:buNone/>
            </a:pPr>
            <a:r>
              <a:rPr lang="ru-RU" dirty="0">
                <a:solidFill>
                  <a:schemeClr val="tx1"/>
                </a:solidFill>
              </a:rPr>
              <a:t>3. Разработка схем</a:t>
            </a:r>
          </a:p>
          <a:p>
            <a:pPr marL="0" lvl="0" indent="0">
              <a:buNone/>
            </a:pPr>
            <a:r>
              <a:rPr lang="ru-RU" dirty="0">
                <a:solidFill>
                  <a:schemeClr val="tx1"/>
                </a:solidFill>
              </a:rPr>
              <a:t>4. Диаграммы вариантов использования.</a:t>
            </a:r>
          </a:p>
          <a:p>
            <a:pPr marL="0" lvl="0" indent="0">
              <a:buNone/>
            </a:pPr>
            <a:endParaRPr lang="ru-RU" dirty="0"/>
          </a:p>
          <a:p>
            <a:pPr marL="0" lvl="0" indent="0">
              <a:buNone/>
            </a:pPr>
            <a:r>
              <a:rPr lang="ru-RU" dirty="0" smtClean="0"/>
              <a:t> </a:t>
            </a:r>
            <a:r>
              <a:rPr lang="ru-RU" i="1" dirty="0" smtClean="0"/>
              <a:t>«Выполнение </a:t>
            </a:r>
            <a:r>
              <a:rPr lang="ru-RU" i="1" dirty="0"/>
              <a:t>заданий по вариантам</a:t>
            </a:r>
            <a:r>
              <a:rPr lang="ru-RU" i="1" dirty="0" smtClean="0"/>
              <a:t>».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7823200" cy="426376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Задания по учебной практике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9677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364</TotalTime>
  <Words>1346</Words>
  <Application>Microsoft Office PowerPoint</Application>
  <PresentationFormat>Экран (4:3)</PresentationFormat>
  <Paragraphs>155</Paragraphs>
  <Slides>16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Calibri</vt:lpstr>
      <vt:lpstr>Candara</vt:lpstr>
      <vt:lpstr>Courier New</vt:lpstr>
      <vt:lpstr>Symbol</vt:lpstr>
      <vt:lpstr>Times New Roman</vt:lpstr>
      <vt:lpstr>Волна</vt:lpstr>
      <vt:lpstr>Группа Исип-19</vt:lpstr>
      <vt:lpstr>Учебно-производственная практика</vt:lpstr>
      <vt:lpstr>Методические указания для руководителей практик и студентов </vt:lpstr>
      <vt:lpstr>Инструктаж по ОТ, ТБ и ПБ</vt:lpstr>
      <vt:lpstr>Цели и задачи: </vt:lpstr>
      <vt:lpstr>Презентация PowerPoint</vt:lpstr>
      <vt:lpstr>Общие компетенции</vt:lpstr>
      <vt:lpstr>Профессиональные компетенции</vt:lpstr>
      <vt:lpstr>Задания по учебной практике</vt:lpstr>
      <vt:lpstr>Презентация PowerPoint</vt:lpstr>
      <vt:lpstr>Презентация PowerPoint</vt:lpstr>
      <vt:lpstr>Обязанности студента-практиканта</vt:lpstr>
      <vt:lpstr>Презентация PowerPoint</vt:lpstr>
      <vt:lpstr>Защита практики</vt:lpstr>
      <vt:lpstr>Пакет документов к защите практики: По учебной практике 1. Отчет по учебной практике – 1 шт. 2. Дневник по учебной практике – 1 шт.  Все документы загружаем на платформу  по практике GOOGLE CLASS по мере выполнения для проверки.  Оригиналы в распечатанном виде приносите и сдаете в учебную часть после карантина до 2 октября 2020г. </vt:lpstr>
      <vt:lpstr>Общие стандарты оформления отчета по практике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Учебно-производственная практика</dc:title>
  <dc:creator>Mary</dc:creator>
  <cp:lastModifiedBy>6</cp:lastModifiedBy>
  <cp:revision>57</cp:revision>
  <dcterms:created xsi:type="dcterms:W3CDTF">2019-02-04T05:36:13Z</dcterms:created>
  <dcterms:modified xsi:type="dcterms:W3CDTF">2020-06-15T00:34:20Z</dcterms:modified>
</cp:coreProperties>
</file>