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3" r:id="rId4"/>
    <p:sldId id="264" r:id="rId5"/>
    <p:sldId id="266" r:id="rId6"/>
    <p:sldId id="261" r:id="rId7"/>
    <p:sldId id="283" r:id="rId8"/>
    <p:sldId id="285" r:id="rId9"/>
    <p:sldId id="274" r:id="rId10"/>
    <p:sldId id="275" r:id="rId11"/>
    <p:sldId id="276" r:id="rId12"/>
    <p:sldId id="277" r:id="rId13"/>
    <p:sldId id="259" r:id="rId14"/>
    <p:sldId id="278" r:id="rId15"/>
    <p:sldId id="267" r:id="rId16"/>
    <p:sldId id="268" r:id="rId17"/>
    <p:sldId id="270" r:id="rId18"/>
    <p:sldId id="272" r:id="rId19"/>
    <p:sldId id="279" r:id="rId20"/>
    <p:sldId id="280" r:id="rId21"/>
    <p:sldId id="284" r:id="rId22"/>
    <p:sldId id="281" r:id="rId23"/>
    <p:sldId id="260" r:id="rId24"/>
    <p:sldId id="265" r:id="rId25"/>
    <p:sldId id="273" r:id="rId26"/>
    <p:sldId id="269" r:id="rId27"/>
    <p:sldId id="27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Public\Pictures\Sample%20Pictures\1571587801948.jpg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988840"/>
            <a:ext cx="8064896" cy="3873817"/>
          </a:xfr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lvl="0" algn="ctr"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Руководителя физического воспитания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ГБПОУ РС(Я) «Покровский колледж»</a:t>
            </a:r>
          </a:p>
          <a:p>
            <a:pPr lvl="0" algn="ctr"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Тихонова Сергея Сергеевича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496" y="188640"/>
            <a:ext cx="8928992" cy="179316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ГБПОУ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РС (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Я) «ПОКРОВСКИЙ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КОЛЛЕДЖ»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66219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80920" cy="1143000"/>
          </a:xfrm>
        </p:spPr>
        <p:txBody>
          <a:bodyPr/>
          <a:lstStyle/>
          <a:p>
            <a:pPr algn="l"/>
            <a:r>
              <a:rPr lang="ru-RU" sz="2000" u="sng" dirty="0">
                <a:solidFill>
                  <a:srgbClr val="0D0D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Средний показатель посещаемости занятий обучающихся согласно журналами учебных занятий, спортивных секций</a:t>
            </a:r>
            <a:br>
              <a:rPr lang="ru-RU" sz="2000" u="sng" dirty="0">
                <a:solidFill>
                  <a:srgbClr val="0D0D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u="sng" dirty="0">
                <a:solidFill>
                  <a:srgbClr val="0D0D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(за последние три года)</a:t>
            </a:r>
            <a: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05719814"/>
              </p:ext>
            </p:extLst>
          </p:nvPr>
        </p:nvGraphicFramePr>
        <p:xfrm>
          <a:off x="467544" y="1196752"/>
          <a:ext cx="8136905" cy="46085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4137"/>
                <a:gridCol w="796988"/>
                <a:gridCol w="1167761"/>
                <a:gridCol w="1268819"/>
                <a:gridCol w="1268819"/>
                <a:gridCol w="1268819"/>
                <a:gridCol w="1141562"/>
              </a:tblGrid>
              <a:tr h="512056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Секции 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20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effectLst/>
                        </a:rPr>
                        <a:t>2016-2017 </a:t>
                      </a:r>
                      <a:r>
                        <a:rPr lang="ru-RU" sz="1800" dirty="0" err="1">
                          <a:effectLst/>
                        </a:rPr>
                        <a:t>уч.г</a:t>
                      </a:r>
                      <a:r>
                        <a:rPr lang="ru-RU" sz="1800" dirty="0">
                          <a:effectLst/>
                        </a:rPr>
                        <a:t>.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2017-2018 уч.г.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2018-2019 уч.г.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241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471805" algn="l"/>
                        </a:tabLst>
                      </a:pPr>
                      <a:r>
                        <a:rPr lang="ru-RU" sz="1800" dirty="0">
                          <a:effectLst/>
                        </a:rPr>
                        <a:t>кол-во </a:t>
                      </a:r>
                      <a:r>
                        <a:rPr lang="ru-RU" sz="1800" dirty="0" err="1">
                          <a:effectLst/>
                        </a:rPr>
                        <a:t>обуч</a:t>
                      </a:r>
                      <a:r>
                        <a:rPr lang="ru-RU" sz="1800" dirty="0">
                          <a:effectLst/>
                        </a:rPr>
                        <a:t>.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 dirty="0" err="1">
                          <a:effectLst/>
                        </a:rPr>
                        <a:t>кач</a:t>
                      </a:r>
                      <a:r>
                        <a:rPr lang="ru-RU" sz="1800" dirty="0">
                          <a:effectLst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 dirty="0">
                          <a:effectLst/>
                        </a:rPr>
                        <a:t>(%)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1635" algn="l"/>
                          <a:tab pos="452755" algn="l"/>
                        </a:tabLst>
                      </a:pPr>
                      <a:r>
                        <a:rPr lang="ru-RU" sz="1800" dirty="0">
                          <a:effectLst/>
                        </a:rPr>
                        <a:t>кол-во </a:t>
                      </a:r>
                      <a:r>
                        <a:rPr lang="ru-RU" sz="1800" dirty="0" err="1">
                          <a:effectLst/>
                        </a:rPr>
                        <a:t>обуч</a:t>
                      </a:r>
                      <a:r>
                        <a:rPr lang="ru-RU" sz="1800" dirty="0">
                          <a:effectLst/>
                        </a:rPr>
                        <a:t>.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кач. (%)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кол-во обуч.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кач. (%)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</a:tr>
              <a:tr h="5120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волейбол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471805" algn="l"/>
                        </a:tabLst>
                      </a:pPr>
                      <a:r>
                        <a:rPr lang="ru-RU" sz="1800">
                          <a:effectLst/>
                        </a:rPr>
                        <a:t>14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100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1635" algn="l"/>
                          <a:tab pos="452755" algn="l"/>
                        </a:tabLst>
                      </a:pPr>
                      <a:r>
                        <a:rPr lang="ru-RU" sz="1800" dirty="0">
                          <a:effectLst/>
                        </a:rPr>
                        <a:t>22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effectLst/>
                        </a:rPr>
                        <a:t>100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24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100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</a:tr>
              <a:tr h="5120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футбол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471805" algn="l"/>
                        </a:tabLst>
                      </a:pPr>
                      <a:r>
                        <a:rPr lang="ru-RU" sz="1800">
                          <a:effectLst/>
                        </a:rPr>
                        <a:t>11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100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1635" algn="l"/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10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effectLst/>
                        </a:rPr>
                        <a:t>100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15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100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</a:tr>
              <a:tr h="10241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Настольный теннис 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471805" algn="l"/>
                        </a:tabLst>
                      </a:pPr>
                      <a:r>
                        <a:rPr lang="ru-RU" sz="1800" dirty="0">
                          <a:effectLst/>
                        </a:rPr>
                        <a:t>-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-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1635" algn="l"/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effectLst/>
                        </a:rPr>
                        <a:t>100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  <a:tab pos="452755" algn="l"/>
                        </a:tabLst>
                      </a:pPr>
                      <a:r>
                        <a:rPr lang="ru-RU" sz="1800" dirty="0">
                          <a:effectLst/>
                        </a:rPr>
                        <a:t>8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effectLst/>
                        </a:rPr>
                        <a:t>100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</a:tr>
              <a:tr h="5120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Ханса5ай 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471805" algn="l"/>
                        </a:tabLst>
                      </a:pPr>
                      <a:r>
                        <a:rPr lang="ru-RU" sz="1800">
                          <a:effectLst/>
                        </a:rPr>
                        <a:t>10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100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1635" algn="l"/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-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-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-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effectLst/>
                        </a:rPr>
                        <a:t>-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85" marR="66985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71550" y="25193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380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Организация работы спортивно-оздоровительных лагерей, физкультурно-оздоровительного центра в ПОО, Э кабинета здоровья  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20334016"/>
              </p:ext>
            </p:extLst>
          </p:nvPr>
        </p:nvGraphicFramePr>
        <p:xfrm>
          <a:off x="467544" y="1556792"/>
          <a:ext cx="8280920" cy="48506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4530"/>
                <a:gridCol w="4470166"/>
                <a:gridCol w="2016224"/>
              </a:tblGrid>
              <a:tr h="162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06" marR="550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u="sng">
                          <a:effectLst/>
                        </a:rPr>
                        <a:t>Мероприятие 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06" marR="550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u="sng">
                          <a:effectLst/>
                        </a:rPr>
                        <a:t>Уровень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06" marR="55006" marT="0" marB="0"/>
                </a:tc>
              </a:tr>
              <a:tr h="162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2016-2017 уч.г.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06" marR="550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strike="noStrike" dirty="0" smtClean="0">
                          <a:effectLst/>
                        </a:rPr>
                        <a:t>-</a:t>
                      </a:r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06" marR="550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06" marR="55006" marT="0" marB="0"/>
                </a:tc>
              </a:tr>
              <a:tr h="96282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2017-2018 </a:t>
                      </a:r>
                      <a:r>
                        <a:rPr lang="ru-RU" sz="600" dirty="0" err="1">
                          <a:effectLst/>
                        </a:rPr>
                        <a:t>уч.г</a:t>
                      </a:r>
                      <a:r>
                        <a:rPr lang="ru-RU" sz="600" dirty="0">
                          <a:effectLst/>
                        </a:rPr>
                        <a:t>.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06" marR="5500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УТС подготовка спортсменов сборный команды Хангаласского </a:t>
                      </a:r>
                      <a:r>
                        <a:rPr lang="ru-RU" sz="1000" dirty="0" err="1">
                          <a:effectLst/>
                        </a:rPr>
                        <a:t>улса</a:t>
                      </a:r>
                      <a:r>
                        <a:rPr lang="ru-RU" sz="1000" dirty="0">
                          <a:effectLst/>
                        </a:rPr>
                        <a:t> по волейболу к Чемпионату РС (Я)</a:t>
                      </a:r>
                      <a:endParaRPr lang="ru-RU" sz="9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06" marR="550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Хангаласского улуса  подготовка к соревнованию  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06" marR="55006" marT="0" marB="0"/>
                </a:tc>
              </a:tr>
              <a:tr h="9628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УТС подготовка спортсменов сборный команды Хангаласского улса по волейболу к </a:t>
                      </a:r>
                      <a:r>
                        <a:rPr lang="en-US" sz="1000">
                          <a:effectLst/>
                        </a:rPr>
                        <a:t>IX</a:t>
                      </a:r>
                      <a:r>
                        <a:rPr lang="ru-RU" sz="1000">
                          <a:effectLst/>
                        </a:rPr>
                        <a:t> Спартакиады игры народов РС (Я) 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06" marR="550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Хангаласского улуса  подготовка к соревнованию  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06" marR="55006" marT="0" marB="0"/>
                </a:tc>
              </a:tr>
              <a:tr h="128723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2018-2019 </a:t>
                      </a:r>
                      <a:r>
                        <a:rPr lang="ru-RU" sz="600" dirty="0" err="1">
                          <a:effectLst/>
                        </a:rPr>
                        <a:t>уч.г</a:t>
                      </a:r>
                      <a:r>
                        <a:rPr lang="ru-RU" sz="600" dirty="0">
                          <a:effectLst/>
                        </a:rPr>
                        <a:t>.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06" marR="5500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УТС подготовка спортсменов сборный команды Хангаласского улса по волейболу (женских команд) к </a:t>
                      </a:r>
                      <a:r>
                        <a:rPr lang="en-US" sz="1000">
                          <a:effectLst/>
                        </a:rPr>
                        <a:t>IX</a:t>
                      </a:r>
                      <a:r>
                        <a:rPr lang="ru-RU" sz="1000">
                          <a:effectLst/>
                        </a:rPr>
                        <a:t> Спартакиады игры народов РС (Я),</a:t>
                      </a:r>
                      <a:endParaRPr lang="ru-RU" sz="9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06" marR="550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Республиканская подготовка к соревнованию  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06" marR="55006" marT="0" marB="0"/>
                </a:tc>
              </a:tr>
              <a:tr h="12872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УТС подготовка спортсменов сборный команды ЯРОО «СССС» по пляжному волейболу (женских и мужских команд) к </a:t>
                      </a:r>
                      <a:r>
                        <a:rPr lang="en-US" sz="1000">
                          <a:effectLst/>
                        </a:rPr>
                        <a:t>IX</a:t>
                      </a:r>
                      <a:r>
                        <a:rPr lang="ru-RU" sz="1000">
                          <a:effectLst/>
                        </a:rPr>
                        <a:t> Спартакиады игры народов РС (Я),</a:t>
                      </a:r>
                      <a:endParaRPr lang="ru-RU" sz="9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06" marR="550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Республиканская подготовка к соревнованию  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006" marR="5500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7306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172400" cy="1143000"/>
          </a:xfrm>
        </p:spPr>
        <p:txBody>
          <a:bodyPr/>
          <a:lstStyle/>
          <a:p>
            <a:r>
              <a:rPr lang="ru-RU" sz="2800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Количество постоянно работающих секций (за последние 3 года)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97378401"/>
              </p:ext>
            </p:extLst>
          </p:nvPr>
        </p:nvGraphicFramePr>
        <p:xfrm>
          <a:off x="539552" y="1772816"/>
          <a:ext cx="8352929" cy="35283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1791"/>
                <a:gridCol w="3339950"/>
                <a:gridCol w="3681188"/>
              </a:tblGrid>
              <a:tr h="489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Секции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Кол-во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128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2016-2017 уч.г.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Хапса5ай, футбол, Волейбол, Настольный теннис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128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2017-2018 уч.г.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Настольный теннис, футбол, Волейбол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128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2018-2019 уч.г.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Настольный теннис, футбол, Волейбол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2152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60" cy="1143000"/>
          </a:xfrm>
        </p:spPr>
        <p:txBody>
          <a:bodyPr/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Результат работы за аттестуемый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период (последние 3 года) 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28023403"/>
              </p:ext>
            </p:extLst>
          </p:nvPr>
        </p:nvGraphicFramePr>
        <p:xfrm>
          <a:off x="683568" y="1196752"/>
          <a:ext cx="7848871" cy="53006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2334"/>
                <a:gridCol w="2625038"/>
                <a:gridCol w="1773807"/>
                <a:gridCol w="1366233"/>
                <a:gridCol w="1661459"/>
              </a:tblGrid>
              <a:tr h="112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№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Название мероприятия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Место проведения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Дата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Результат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</a:tr>
              <a:tr h="338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II</a:t>
                      </a:r>
                      <a:r>
                        <a:rPr lang="ru-RU" sz="600">
                          <a:effectLst/>
                        </a:rPr>
                        <a:t>-молодежный спортивный фестиваль «СОМО5ОЛ» Хангаласского улуса 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с. Техтюр Хангаласский улус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2015 г.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I</a:t>
                      </a:r>
                      <a:r>
                        <a:rPr lang="ru-RU" sz="600">
                          <a:effectLst/>
                        </a:rPr>
                        <a:t>-место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</a:tr>
              <a:tr h="338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III</a:t>
                      </a:r>
                      <a:r>
                        <a:rPr lang="ru-RU" sz="600">
                          <a:effectLst/>
                        </a:rPr>
                        <a:t>- молодежный спортивный фестиваль «СОМО5ОЛ» Хангаласского улуса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с. Техтюр Хангаласский улус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2016 г.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I</a:t>
                      </a:r>
                      <a:r>
                        <a:rPr lang="ru-RU" sz="600">
                          <a:effectLst/>
                        </a:rPr>
                        <a:t>-место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</a:tr>
              <a:tr h="225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Открытый турнир по «САХАВАБОЛУ»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с. Бердигестях Горного улуса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2016 г.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III</a:t>
                      </a:r>
                      <a:r>
                        <a:rPr lang="ru-RU" sz="600">
                          <a:effectLst/>
                        </a:rPr>
                        <a:t>-место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</a:tr>
              <a:tr h="225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Открытый турнир по волейболу на призы главы МО «г. Покровск»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г. Покровск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2016 г.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III-</a:t>
                      </a:r>
                      <a:r>
                        <a:rPr lang="ru-RU" sz="600">
                          <a:effectLst/>
                        </a:rPr>
                        <a:t>место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</a:tr>
              <a:tr h="451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 </a:t>
                      </a:r>
                      <a:r>
                        <a:rPr lang="en-US" sz="600">
                          <a:effectLst/>
                        </a:rPr>
                        <a:t>IX</a:t>
                      </a:r>
                      <a:r>
                        <a:rPr lang="ru-RU" sz="600">
                          <a:effectLst/>
                        </a:rPr>
                        <a:t> ежегодный турнир по волейболу среди учебных заведений на призы депутата Якутской городской думы Васильева Н. Н.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г. Якутск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2016 г.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II</a:t>
                      </a:r>
                      <a:r>
                        <a:rPr lang="ru-RU" sz="600">
                          <a:effectLst/>
                        </a:rPr>
                        <a:t>-место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</a:tr>
              <a:tr h="338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IX</a:t>
                      </a:r>
                      <a:r>
                        <a:rPr lang="ru-RU" sz="600">
                          <a:effectLst/>
                        </a:rPr>
                        <a:t>-Универсиада образовательных учреждений СПО РС (Я) отборочный этап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с. Намцы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2018 г.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II</a:t>
                      </a:r>
                      <a:r>
                        <a:rPr lang="ru-RU" sz="600">
                          <a:effectLst/>
                        </a:rPr>
                        <a:t>-место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</a:tr>
              <a:tr h="225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7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Посвященной ко «Дню матери» в городском турнире по волейболу 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г. Покровск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2016 г.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II-</a:t>
                      </a:r>
                      <a:r>
                        <a:rPr lang="ru-RU" sz="600">
                          <a:effectLst/>
                        </a:rPr>
                        <a:t>место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</a:tr>
              <a:tr h="225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8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Открытый улусный турнир по волейболу памяти Асекритова В. Д.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с. Синск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2016 г.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II</a:t>
                      </a:r>
                      <a:r>
                        <a:rPr lang="ru-RU" sz="600">
                          <a:effectLst/>
                        </a:rPr>
                        <a:t>-место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</a:tr>
              <a:tr h="338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VII</a:t>
                      </a:r>
                      <a:r>
                        <a:rPr lang="ru-RU" sz="600">
                          <a:effectLst/>
                        </a:rPr>
                        <a:t>-Универсиады среди студентов образовательных организации СПО по волейболу (девушки)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г. Якутск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2016 г.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II-</a:t>
                      </a:r>
                      <a:r>
                        <a:rPr lang="ru-RU" sz="600">
                          <a:effectLst/>
                        </a:rPr>
                        <a:t>место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</a:tr>
              <a:tr h="338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Открытый улусный турнир по волейболу посвященного 70-летию Аммосова А. Р.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с. Чкалов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2018 г.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II</a:t>
                      </a:r>
                      <a:r>
                        <a:rPr lang="ru-RU" sz="600">
                          <a:effectLst/>
                        </a:rPr>
                        <a:t>-место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</a:tr>
              <a:tr h="338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11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На призы война-интернационалиста в. Калашникова среди студентов ССУЗ г. Якутка 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г. Якутск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2017 г.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I</a:t>
                      </a:r>
                      <a:r>
                        <a:rPr lang="ru-RU" sz="600">
                          <a:effectLst/>
                        </a:rPr>
                        <a:t>-место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</a:tr>
              <a:tr h="225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12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Чемпионат студенческой лиги по волейболу сезон 2016-2017 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г. Якутск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2017 г.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I</a:t>
                      </a:r>
                      <a:r>
                        <a:rPr lang="ru-RU" sz="600">
                          <a:effectLst/>
                        </a:rPr>
                        <a:t>-место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</a:tr>
              <a:tr h="225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13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Чемпионат СПО по пляжному волейболу 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г. Якутск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2019 г.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I</a:t>
                      </a:r>
                      <a:r>
                        <a:rPr lang="ru-RU" sz="600">
                          <a:effectLst/>
                        </a:rPr>
                        <a:t>-место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</a:tr>
              <a:tr h="225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14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Студенческая лига по волейболу (Юноши)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г. Якутск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2019 г.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II</a:t>
                      </a:r>
                      <a:r>
                        <a:rPr lang="ru-RU" sz="600">
                          <a:effectLst/>
                        </a:rPr>
                        <a:t>-место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</a:tr>
              <a:tr h="225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15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Студенческая лига по волейболу (Девушки)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г. Якутск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2019 г.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III</a:t>
                      </a:r>
                      <a:r>
                        <a:rPr lang="ru-RU" sz="600">
                          <a:effectLst/>
                        </a:rPr>
                        <a:t>-место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</a:tr>
              <a:tr h="1127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16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III</a:t>
                      </a:r>
                      <a:r>
                        <a:rPr lang="ru-RU" sz="600">
                          <a:effectLst/>
                        </a:rPr>
                        <a:t>-лига г. Якутска по волейболу 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г. Якутск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2019 г.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I</a:t>
                      </a:r>
                      <a:r>
                        <a:rPr lang="ru-RU" sz="600">
                          <a:effectLst/>
                        </a:rPr>
                        <a:t>-место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</a:tr>
              <a:tr h="338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17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На призы война-интернационалиста в. Калашникова среди студентов ССУЗ г. Якутка 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г. Якутск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2019 г.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I</a:t>
                      </a:r>
                      <a:r>
                        <a:rPr lang="ru-RU" sz="600">
                          <a:effectLst/>
                        </a:rPr>
                        <a:t>-место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</a:tr>
              <a:tr h="225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18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Кубок ГБПОУ РС (Я) «Покровского колледжа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г. Покровск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2019 г.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III</a:t>
                      </a:r>
                      <a:r>
                        <a:rPr lang="ru-RU" sz="600">
                          <a:effectLst/>
                        </a:rPr>
                        <a:t>-место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</a:tr>
              <a:tr h="225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19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Легко атлетическая эстафета на призы газеты Ханалас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г. Покровск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2016 г.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III-</a:t>
                      </a:r>
                      <a:r>
                        <a:rPr lang="ru-RU" sz="600" dirty="0">
                          <a:effectLst/>
                        </a:rPr>
                        <a:t>место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035" marR="4903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3626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710754"/>
              </p:ext>
            </p:extLst>
          </p:nvPr>
        </p:nvGraphicFramePr>
        <p:xfrm>
          <a:off x="971600" y="1560513"/>
          <a:ext cx="7461448" cy="3996437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584029"/>
                <a:gridCol w="1264369"/>
                <a:gridCol w="1584029"/>
                <a:gridCol w="877671"/>
                <a:gridCol w="1075675"/>
                <a:gridCol w="1075675"/>
              </a:tblGrid>
              <a:tr h="4680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Ф.И.О.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Мероприятие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Место проведения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Дата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Результат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/>
                </a:tc>
              </a:tr>
              <a:tr h="8569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Дмитриев Гаврил Ильич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 борьбе хапса5ай на призы В. Михайлова Республиканский турнир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г. Покровск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2016 г.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II</a:t>
                      </a:r>
                      <a:r>
                        <a:rPr lang="ru-RU" sz="1100" dirty="0">
                          <a:effectLst/>
                        </a:rPr>
                        <a:t>-место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 anchor="ctr"/>
                </a:tc>
              </a:tr>
              <a:tr h="5967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Семенов Андрей Степанович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Чемпионат Хангаласского улуса по борьбе хапса5а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г. Покровск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2016 г.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II</a:t>
                      </a:r>
                      <a:r>
                        <a:rPr lang="ru-RU" sz="1100">
                          <a:effectLst/>
                        </a:rPr>
                        <a:t>-место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 anchor="ctr"/>
                </a:tc>
              </a:tr>
              <a:tr h="709769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Эспек Дмитрий  Владимирович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Республиканский турнир по борьбе хапса5ай Чакыр маастырдара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с. Чурапча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2016 г.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III</a:t>
                      </a:r>
                      <a:r>
                        <a:rPr lang="ru-RU" sz="1100" dirty="0">
                          <a:effectLst/>
                        </a:rPr>
                        <a:t>-место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 anchor="ctr"/>
                </a:tc>
              </a:tr>
              <a:tr h="4680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Республиканский турнир братьев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Ноговицыных по борьбе хапса5ай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г. Якутск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2017 г.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II</a:t>
                      </a:r>
                      <a:r>
                        <a:rPr lang="ru-RU" sz="1100" dirty="0">
                          <a:effectLst/>
                        </a:rPr>
                        <a:t>-место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 anchor="ctr"/>
                </a:tc>
              </a:tr>
              <a:tr h="7252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г. Якутск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Абсолютный чемпион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07" marR="57507" marT="0" marB="0" anchor="ctr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43000" y="13319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404665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Результат работы за аттестуемый период (последние 3 года)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37711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 rotWithShape="1">
          <a:blip r:embed="rId2"/>
          <a:srcRect l="36354" t="17041" r="34527" b="11255"/>
          <a:stretch/>
        </p:blipFill>
        <p:spPr bwMode="auto">
          <a:xfrm>
            <a:off x="683568" y="692696"/>
            <a:ext cx="2520279" cy="35100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36850" t="16458" r="35376" b="11898"/>
          <a:stretch/>
        </p:blipFill>
        <p:spPr bwMode="auto">
          <a:xfrm>
            <a:off x="3491880" y="620688"/>
            <a:ext cx="2376265" cy="3528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36172" t="16721" r="34345" b="13182"/>
          <a:stretch/>
        </p:blipFill>
        <p:spPr bwMode="auto">
          <a:xfrm>
            <a:off x="6084168" y="620688"/>
            <a:ext cx="2448272" cy="3528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0620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36173" t="17042" r="34527" b="11575"/>
          <a:stretch/>
        </p:blipFill>
        <p:spPr bwMode="auto">
          <a:xfrm>
            <a:off x="584142" y="1124744"/>
            <a:ext cx="2232248" cy="35851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36173" t="17042" r="34527" b="11575"/>
          <a:stretch/>
        </p:blipFill>
        <p:spPr bwMode="auto">
          <a:xfrm>
            <a:off x="3419872" y="1124744"/>
            <a:ext cx="2304256" cy="35684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65473" t="10290" r="6131" b="17042"/>
          <a:stretch/>
        </p:blipFill>
        <p:spPr bwMode="auto">
          <a:xfrm>
            <a:off x="6235420" y="1224338"/>
            <a:ext cx="2153004" cy="35131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02790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5555" t="17685" r="58581" b="18649"/>
          <a:stretch/>
        </p:blipFill>
        <p:spPr bwMode="auto">
          <a:xfrm>
            <a:off x="827584" y="1099659"/>
            <a:ext cx="2160240" cy="3312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18717" t="18108" r="53755" b="11156"/>
          <a:stretch/>
        </p:blipFill>
        <p:spPr bwMode="auto">
          <a:xfrm>
            <a:off x="3707904" y="1099659"/>
            <a:ext cx="2160240" cy="33328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37258" t="17042" r="34888" b="12219"/>
          <a:stretch/>
        </p:blipFill>
        <p:spPr bwMode="auto">
          <a:xfrm>
            <a:off x="6300192" y="1120147"/>
            <a:ext cx="2304256" cy="3312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2408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6873" t="11254" r="64550" b="17685"/>
          <a:stretch/>
        </p:blipFill>
        <p:spPr bwMode="auto">
          <a:xfrm>
            <a:off x="827584" y="1112979"/>
            <a:ext cx="2232248" cy="36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8863" t="13826" r="62380" b="14149"/>
          <a:stretch/>
        </p:blipFill>
        <p:spPr bwMode="auto">
          <a:xfrm>
            <a:off x="3419872" y="1112979"/>
            <a:ext cx="2304256" cy="36121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13384" t="12862" r="60390" b="22508"/>
          <a:stretch/>
        </p:blipFill>
        <p:spPr bwMode="auto">
          <a:xfrm>
            <a:off x="6012160" y="1147462"/>
            <a:ext cx="2304256" cy="35776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25794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6512511" cy="1143000"/>
          </a:xfrm>
        </p:spPr>
        <p:txBody>
          <a:bodyPr/>
          <a:lstStyle/>
          <a:p>
            <a:pPr algn="ctr"/>
            <a:r>
              <a:rPr lang="ru-RU" sz="2000" u="sng" dirty="0">
                <a:effectLst/>
                <a:latin typeface="Times New Roman" pitchFamily="18" charset="0"/>
                <a:cs typeface="Times New Roman" pitchFamily="18" charset="0"/>
              </a:rPr>
              <a:t>Эффективность работы программно-методическому сопровождению образовательного процесса с внедрением наиболее эффективных форм, методов и средств физического воспитания обучающихся </a:t>
            </a: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412776"/>
            <a:ext cx="8280920" cy="43924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Руководителем физического воспитания 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разработаны учебно-методические комплексы по дисциплинам: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-учебные программы, календарно-тематические планы и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КОСы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по дисциплинам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«Физическая культура » для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специальностей:</a:t>
            </a:r>
          </a:p>
          <a:p>
            <a:pPr marL="45720" indent="0">
              <a:buNone/>
            </a:pPr>
            <a:r>
              <a:rPr lang="ru-RU" dirty="0"/>
              <a:t>09.02.01. «Компьютерные системы и комплексы»</a:t>
            </a:r>
          </a:p>
          <a:p>
            <a:pPr marL="45720" indent="0">
              <a:buNone/>
            </a:pPr>
            <a:r>
              <a:rPr lang="ru-RU" dirty="0"/>
              <a:t>10.02.01 «Организация и технология защиты информации»</a:t>
            </a:r>
          </a:p>
          <a:p>
            <a:pPr marL="45720" indent="0">
              <a:buNone/>
            </a:pPr>
            <a:r>
              <a:rPr lang="ru-RU" dirty="0"/>
              <a:t>09.02.07. «Информационные системы и программирование»</a:t>
            </a:r>
          </a:p>
        </p:txBody>
      </p:sp>
    </p:spTree>
    <p:extLst>
      <p:ext uri="{BB962C8B-B14F-4D97-AF65-F5344CB8AC3E}">
        <p14:creationId xmlns:p14="http://schemas.microsoft.com/office/powerpoint/2010/main" val="3025245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1560" y="188640"/>
            <a:ext cx="3636085" cy="1258493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Тихонов </a:t>
            </a:r>
            <a:r>
              <a:rPr lang="ru-RU" dirty="0"/>
              <a:t>Сергей Сергеевич</a:t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физического воспитания: Специальности:  09.02.01. «Компьютерные системы и комплексы»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10.02.01 «Организация и технология защиты информации»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09.02.07. «Информационные системы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программирование»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Общий стаж работы: 17 лет 10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Педагогический стаж: 14 лет 1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Высшее: ФГОУ ВПО "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Чурапчинский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институт физической культуры и спорта", полученная специальность 032100.62 "Физическая культура"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95536" y="1844824"/>
            <a:ext cx="4140897" cy="37444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060" y="1196752"/>
            <a:ext cx="4248472" cy="381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9025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560840" cy="1143000"/>
          </a:xfrm>
        </p:spPr>
        <p:txBody>
          <a:bodyPr/>
          <a:lstStyle/>
          <a:p>
            <a:pPr algn="ctr"/>
            <a:r>
              <a:rPr lang="ru-RU" sz="1800" u="sng" dirty="0">
                <a:effectLst/>
              </a:rPr>
              <a:t>Обобщение и распространение опыта в педагогических коллективах, спортивных сообществах опыта практических результатов своей профессиональной деятельности 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33260803"/>
              </p:ext>
            </p:extLst>
          </p:nvPr>
        </p:nvGraphicFramePr>
        <p:xfrm>
          <a:off x="323528" y="1844824"/>
          <a:ext cx="8280920" cy="361208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75577"/>
                <a:gridCol w="669980"/>
                <a:gridCol w="1993621"/>
                <a:gridCol w="1750652"/>
                <a:gridCol w="1591090"/>
              </a:tblGrid>
              <a:tr h="264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Наименование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550" marR="615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Дата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550" marR="615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Место проведения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550" marR="615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Уровень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550" marR="615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Документ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550" marR="61550" marT="0" marB="0"/>
                </a:tc>
              </a:tr>
              <a:tr h="12830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IV</a:t>
                      </a:r>
                      <a:r>
                        <a:rPr lang="ru-RU" sz="800" dirty="0">
                          <a:effectLst/>
                        </a:rPr>
                        <a:t> Республиканская научно-методическая конференция молодых педагогических работников «Педагогические Альпы»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550" marR="615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2018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550" marR="615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с. Бердигестях Горный улус</a:t>
                      </a:r>
                      <a:endParaRPr lang="ru-RU" sz="1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550" marR="615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Республиканский 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550" marR="615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сертификат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550" marR="61550" marT="0" marB="0"/>
                </a:tc>
              </a:tr>
              <a:tr h="9657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Региональная конференция международной ассоциации </a:t>
                      </a:r>
                      <a:r>
                        <a:rPr lang="en-US" sz="800" dirty="0">
                          <a:effectLst/>
                        </a:rPr>
                        <a:t>AMFORHT</a:t>
                      </a:r>
                      <a:r>
                        <a:rPr lang="ru-RU" sz="800" dirty="0">
                          <a:effectLst/>
                        </a:rPr>
                        <a:t> «Формирование компетенции для индустрии гостеприимства в вузовской среде»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550" marR="615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2018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550" marR="615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г. Москва 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550" marR="615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Всероссийский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550" marR="615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сертификат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550" marR="61550" marT="0" marB="0"/>
                </a:tc>
              </a:tr>
              <a:tr h="9657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 smtClean="0">
                          <a:effectLst/>
                        </a:rPr>
                        <a:t>МО</a:t>
                      </a:r>
                      <a:r>
                        <a:rPr lang="ru-RU" sz="1000" baseline="0" dirty="0" err="1" smtClean="0">
                          <a:effectLst/>
                        </a:rPr>
                        <a:t>иН</a:t>
                      </a:r>
                      <a:r>
                        <a:rPr lang="ru-RU" sz="1000" baseline="0" dirty="0" smtClean="0">
                          <a:effectLst/>
                        </a:rPr>
                        <a:t> РС(Я) АОУ ДПО «</a:t>
                      </a:r>
                      <a:r>
                        <a:rPr lang="ru-RU" sz="1000" baseline="0" dirty="0" err="1" smtClean="0">
                          <a:effectLst/>
                        </a:rPr>
                        <a:t>ИРОиПК</a:t>
                      </a:r>
                      <a:r>
                        <a:rPr lang="ru-RU" sz="1000" baseline="0" dirty="0" smtClean="0">
                          <a:effectLst/>
                        </a:rPr>
                        <a:t> им. Донского –</a:t>
                      </a:r>
                      <a:r>
                        <a:rPr lang="en-US" sz="1000" baseline="0" dirty="0" smtClean="0">
                          <a:effectLst/>
                        </a:rPr>
                        <a:t>II@ </a:t>
                      </a:r>
                      <a:r>
                        <a:rPr lang="ru-RU" sz="1000" baseline="0" dirty="0" smtClean="0">
                          <a:effectLst/>
                        </a:rPr>
                        <a:t>Распространение  опыта  на республиканских курсах, научно-</a:t>
                      </a:r>
                      <a:r>
                        <a:rPr lang="ru-RU" sz="1000" baseline="0" dirty="0" err="1" smtClean="0">
                          <a:effectLst/>
                        </a:rPr>
                        <a:t>праткичесикх</a:t>
                      </a:r>
                      <a:r>
                        <a:rPr lang="ru-RU" sz="1000" baseline="0" dirty="0" smtClean="0">
                          <a:effectLst/>
                        </a:rPr>
                        <a:t> конференциях, семинарах, педагогических чтениях  работников образования РС(Я) 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550" marR="615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2018 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550" marR="615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г. Якутск 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550" marR="615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Республиканский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550" marR="615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сертификат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550" marR="615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4043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30769" t="27351" r="29327" b="22506"/>
          <a:stretch/>
        </p:blipFill>
        <p:spPr bwMode="auto">
          <a:xfrm>
            <a:off x="323528" y="332656"/>
            <a:ext cx="3888432" cy="2664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36699" t="34758" r="35417" b="30484"/>
          <a:stretch/>
        </p:blipFill>
        <p:spPr bwMode="auto">
          <a:xfrm>
            <a:off x="4788024" y="1808820"/>
            <a:ext cx="3840300" cy="2376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4"/>
          <a:srcRect l="36378" t="33904" r="34936" b="29629"/>
          <a:stretch/>
        </p:blipFill>
        <p:spPr bwMode="auto">
          <a:xfrm>
            <a:off x="532114" y="3212976"/>
            <a:ext cx="3672408" cy="26978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8700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920880" cy="1143000"/>
          </a:xfrm>
        </p:spPr>
        <p:txBody>
          <a:bodyPr/>
          <a:lstStyle/>
          <a:p>
            <a:r>
              <a:rPr lang="ru-RU" sz="1800" u="sng" dirty="0">
                <a:effectLst/>
                <a:latin typeface="Times New Roman" pitchFamily="18" charset="0"/>
                <a:cs typeface="Times New Roman" pitchFamily="18" charset="0"/>
              </a:rPr>
              <a:t>Признание профессиональным сообществом высокой квалификации педагогического работника: участие в работе экспертных комиссий </a:t>
            </a: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89311686"/>
              </p:ext>
            </p:extLst>
          </p:nvPr>
        </p:nvGraphicFramePr>
        <p:xfrm>
          <a:off x="971600" y="1412776"/>
          <a:ext cx="7488832" cy="3816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/>
                <a:gridCol w="5651610"/>
                <a:gridCol w="1405174"/>
              </a:tblGrid>
              <a:tr h="4708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307" marR="49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Мероприятие 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307" marR="49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год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307" marR="49307" marT="0" marB="0"/>
                </a:tc>
              </a:tr>
              <a:tr h="470824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307" marR="49307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Республиканский турнир «</a:t>
                      </a:r>
                      <a:r>
                        <a:rPr lang="ru-RU" sz="1400" dirty="0" err="1">
                          <a:effectLst/>
                        </a:rPr>
                        <a:t>Ханалас</a:t>
                      </a:r>
                      <a:r>
                        <a:rPr lang="ru-RU" sz="1400" dirty="0">
                          <a:effectLst/>
                        </a:rPr>
                        <a:t> хапса5айа</a:t>
                      </a:r>
                      <a:r>
                        <a:rPr lang="ru-RU" sz="1400" dirty="0" smtClean="0">
                          <a:effectLst/>
                        </a:rPr>
                        <a:t>» (судья)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307" marR="49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2016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307" marR="49307" marT="0" marB="0"/>
                </a:tc>
              </a:tr>
              <a:tr h="4708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2017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307" marR="49307" marT="0" marB="0"/>
                </a:tc>
              </a:tr>
              <a:tr h="4708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2018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307" marR="49307" marT="0" marB="0"/>
                </a:tc>
              </a:tr>
              <a:tr h="470824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307" marR="49307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Чемпионат Республики Саха (Якутия) среди студентов ВУЗ, ССУЗ. СПО 2016 </a:t>
                      </a:r>
                      <a:r>
                        <a:rPr lang="ru-RU" sz="1400" dirty="0" smtClean="0">
                          <a:effectLst/>
                        </a:rPr>
                        <a:t>год (судья)</a:t>
                      </a: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307" marR="49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2016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307" marR="49307" marT="0" marB="0"/>
                </a:tc>
              </a:tr>
              <a:tr h="4708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2017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307" marR="49307" marT="0" marB="0"/>
                </a:tc>
              </a:tr>
              <a:tr h="9914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2018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9307" marR="4930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7385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640960" cy="1143000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bg2">
                    <a:lumMod val="75000"/>
                  </a:schemeClr>
                </a:solidFill>
                <a:effectLst>
                  <a:glow rad="825500">
                    <a:schemeClr val="tx1">
                      <a:alpha val="47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Поощрения за профессиональную деятельность </a:t>
            </a:r>
            <a:br>
              <a:rPr lang="ru-RU" sz="2400" dirty="0">
                <a:solidFill>
                  <a:schemeClr val="bg2">
                    <a:lumMod val="75000"/>
                  </a:schemeClr>
                </a:solidFill>
                <a:effectLst>
                  <a:glow rad="825500">
                    <a:schemeClr val="tx1">
                      <a:alpha val="47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60848260"/>
              </p:ext>
            </p:extLst>
          </p:nvPr>
        </p:nvGraphicFramePr>
        <p:xfrm>
          <a:off x="683568" y="1124744"/>
          <a:ext cx="8064895" cy="40873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93723"/>
                <a:gridCol w="2135586"/>
                <a:gridCol w="2135586"/>
              </a:tblGrid>
              <a:tr h="3144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Награды, грамоты, поощрения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Дата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Уровень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88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Знак «Отличник физической культуры и спорта»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23 октября 2019 г. .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Республиканский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88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Почетная грамота Министерства образования и науки Республики Саха (Якутия)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Сентябрь, 2019 г.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Республиканский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88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Почетная грамота ОО «Федерация волейбола Республики Саха (Якутия)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Декабрь, 2018 г.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Республиканский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88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Почетная грамота Министерства спорта Республики Саха (Якутия)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Февраль, </a:t>
                      </a:r>
                      <a:r>
                        <a:rPr lang="ru-RU" sz="1000" dirty="0" smtClean="0">
                          <a:effectLst/>
                        </a:rPr>
                        <a:t>2017 </a:t>
                      </a:r>
                      <a:r>
                        <a:rPr lang="ru-RU" sz="1000" dirty="0">
                          <a:effectLst/>
                        </a:rPr>
                        <a:t>г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Республиканский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88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Благодарственное письмо за добросовестный и плодотворный труд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Февраль, 2016 г.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Республиканский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88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Благодарственное письмо за личный вклад в развитие и популяризацию волейбола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2015 г.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Муниципальный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87438" y="26003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365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 rotWithShape="1">
          <a:blip r:embed="rId2"/>
          <a:srcRect l="14682" t="16114" r="18245" b="4608"/>
          <a:stretch/>
        </p:blipFill>
        <p:spPr bwMode="auto">
          <a:xfrm>
            <a:off x="2555776" y="1412776"/>
            <a:ext cx="4752528" cy="36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8949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7597" t="10933" r="64369" b="17363"/>
          <a:stretch/>
        </p:blipFill>
        <p:spPr bwMode="auto">
          <a:xfrm>
            <a:off x="611560" y="532858"/>
            <a:ext cx="3240360" cy="51283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12299" t="19936" r="58581" b="7717"/>
          <a:stretch/>
        </p:blipFill>
        <p:spPr bwMode="auto">
          <a:xfrm>
            <a:off x="4211960" y="532858"/>
            <a:ext cx="3528392" cy="51283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44042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30748" t="27010" r="29281" b="23151"/>
          <a:stretch/>
        </p:blipFill>
        <p:spPr bwMode="auto">
          <a:xfrm>
            <a:off x="467544" y="548680"/>
            <a:ext cx="7920880" cy="5040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8173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 rotWithShape="1">
          <a:blip r:embed="rId2"/>
          <a:srcRect l="36716" t="16399" r="34888" b="12862"/>
          <a:stretch/>
        </p:blipFill>
        <p:spPr bwMode="auto">
          <a:xfrm>
            <a:off x="467544" y="476672"/>
            <a:ext cx="3816424" cy="540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36174" t="16399" r="34707" b="12539"/>
          <a:stretch/>
        </p:blipFill>
        <p:spPr bwMode="auto">
          <a:xfrm>
            <a:off x="4644008" y="476672"/>
            <a:ext cx="3818151" cy="540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92805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 rotWithShape="1">
          <a:blip r:embed="rId2"/>
          <a:srcRect l="60624" t="19325" r="4510" b="7453"/>
          <a:stretch/>
        </p:blipFill>
        <p:spPr bwMode="auto">
          <a:xfrm>
            <a:off x="2123728" y="312575"/>
            <a:ext cx="4464496" cy="61210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5562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2256" t="14495" r="19261" b="11527"/>
          <a:stretch/>
        </p:blipFill>
        <p:spPr bwMode="auto">
          <a:xfrm>
            <a:off x="349885" y="424815"/>
            <a:ext cx="8444230" cy="6008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42409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9" t="9325" r="27655" b="4180"/>
          <a:stretch/>
        </p:blipFill>
        <p:spPr bwMode="auto">
          <a:xfrm>
            <a:off x="755576" y="260648"/>
            <a:ext cx="3888432" cy="58646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96035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68952" cy="1143000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bg2">
                    <a:lumMod val="75000"/>
                  </a:schemeClr>
                </a:solidFill>
                <a:effectLst>
                  <a:glow rad="825500">
                    <a:schemeClr val="tx1">
                      <a:alpha val="47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РЕЗУЛЬТАТЫ ПОВЫШЕНИЯ </a:t>
            </a: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  <a:effectLst>
                  <a:glow rad="825500">
                    <a:schemeClr val="tx1">
                      <a:alpha val="47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КВАЛИФИКАЦИИ</a:t>
            </a:r>
            <a:r>
              <a:rPr lang="ru-RU" sz="2400" dirty="0">
                <a:solidFill>
                  <a:schemeClr val="bg2">
                    <a:lumMod val="75000"/>
                  </a:schemeClr>
                </a:solidFill>
                <a:effectLst>
                  <a:glow rad="825500">
                    <a:schemeClr val="tx1">
                      <a:alpha val="47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2">
                    <a:lumMod val="75000"/>
                  </a:schemeClr>
                </a:solidFill>
                <a:effectLst>
                  <a:glow rad="825500">
                    <a:schemeClr val="tx1">
                      <a:alpha val="47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776331175"/>
              </p:ext>
            </p:extLst>
          </p:nvPr>
        </p:nvGraphicFramePr>
        <p:xfrm>
          <a:off x="899591" y="1556793"/>
          <a:ext cx="7488833" cy="35759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2702"/>
                <a:gridCol w="3548718"/>
                <a:gridCol w="584977"/>
                <a:gridCol w="1297122"/>
                <a:gridCol w="1655314"/>
              </a:tblGrid>
              <a:tr h="596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Наименование курсов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Кол. часов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Дата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Место проведения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91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ГАУ ДПО РС(Я) "ИРПО", Регистрационный номер: 848,  . Удостоверение о повышении квалификации по дополнительной профессиональной программе  "Актуальные требования к организации и проведению тестирования  населения, судейства в реализации Всероссийского физкультурно-спортивного комплекса "Готов к труду и обороне" (ГТО) в </a:t>
                      </a:r>
                      <a:r>
                        <a:rPr lang="ru-RU" sz="1000" dirty="0" err="1">
                          <a:effectLst/>
                        </a:rPr>
                        <a:t>в</a:t>
                      </a:r>
                      <a:r>
                        <a:rPr lang="ru-RU" sz="1000" dirty="0">
                          <a:effectLst/>
                        </a:rPr>
                        <a:t> условиях Республики Саха (Якутия) с 18 декабря по 21 декабря 2017 года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36 ч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21 декабря 2017 г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г. Якутск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91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Федеральное государственное автономное образовательное учреждение высшего образования "Российский университет дружбы народов", регистрационный номер: 6469, Дата выдачи: </a:t>
                      </a:r>
                      <a:r>
                        <a:rPr lang="ru-RU" sz="1000" dirty="0" smtClean="0">
                          <a:effectLst/>
                        </a:rPr>
                        <a:t>Удостоверение </a:t>
                      </a:r>
                      <a:r>
                        <a:rPr lang="ru-RU" sz="1000" dirty="0">
                          <a:effectLst/>
                        </a:rPr>
                        <a:t>о повышении квалификации по программе дополнительного профессионального образования "Формирование компетенций для индустрии гостеприимства", с 23 января 2018 г. по 31 января 2018 г.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72 ч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31 января 2018 г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г. Москва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06500" y="19573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396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31443" t="27786" r="30381" b="23210"/>
          <a:stretch/>
        </p:blipFill>
        <p:spPr bwMode="auto">
          <a:xfrm>
            <a:off x="256478" y="92494"/>
            <a:ext cx="8203954" cy="61448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1776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31292" t="27628" r="30204" b="24324"/>
          <a:stretch/>
        </p:blipFill>
        <p:spPr bwMode="auto">
          <a:xfrm>
            <a:off x="251520" y="188640"/>
            <a:ext cx="8280920" cy="5874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7301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6512511" cy="1143000"/>
          </a:xfrm>
        </p:spPr>
        <p:txBody>
          <a:bodyPr/>
          <a:lstStyle/>
          <a:p>
            <a:pPr lvl="0" algn="ctr"/>
            <a:r>
              <a:rPr lang="ru-RU" sz="1600" u="sng" dirty="0" smtClean="0">
                <a:solidFill>
                  <a:srgbClr val="0D0D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Средний показатель посещаемости занятий обучающихся согласно журналами учебных занятий, спортивных секций</a:t>
            </a:r>
            <a:br>
              <a:rPr lang="ru-RU" sz="1600" u="sng" dirty="0" smtClean="0">
                <a:solidFill>
                  <a:srgbClr val="0D0D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600" u="sng" dirty="0" smtClean="0">
                <a:solidFill>
                  <a:srgbClr val="0D0D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(за последние три года)</a:t>
            </a: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5652062"/>
              </p:ext>
            </p:extLst>
          </p:nvPr>
        </p:nvGraphicFramePr>
        <p:xfrm>
          <a:off x="395536" y="1412776"/>
          <a:ext cx="8308503" cy="34047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4096"/>
                <a:gridCol w="883083"/>
                <a:gridCol w="1025455"/>
                <a:gridCol w="1332080"/>
                <a:gridCol w="1332801"/>
                <a:gridCol w="1435494"/>
                <a:gridCol w="1435494"/>
              </a:tblGrid>
              <a:tr h="428686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773" marR="67773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en-US" sz="1800">
                          <a:effectLst/>
                        </a:rPr>
                        <a:t>C</a:t>
                      </a:r>
                      <a:r>
                        <a:rPr lang="ru-RU" sz="1800">
                          <a:effectLst/>
                        </a:rPr>
                        <a:t>релний показатель посещаемост занятий, спортивных секций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773" marR="6777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86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effectLst/>
                        </a:rPr>
                        <a:t>2016-2017 </a:t>
                      </a:r>
                      <a:r>
                        <a:rPr lang="ru-RU" sz="1800" dirty="0" err="1">
                          <a:effectLst/>
                        </a:rPr>
                        <a:t>уч.г</a:t>
                      </a:r>
                      <a:r>
                        <a:rPr lang="ru-RU" sz="1800" dirty="0">
                          <a:effectLst/>
                        </a:rPr>
                        <a:t>.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773" marR="6777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2017-2018 уч.г.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773" marR="6777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2018-2019 уч.г.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773" marR="6777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736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471805" algn="l"/>
                        </a:tabLst>
                      </a:pPr>
                      <a:r>
                        <a:rPr lang="ru-RU" sz="1800" dirty="0">
                          <a:effectLst/>
                        </a:rPr>
                        <a:t>кол-во </a:t>
                      </a:r>
                      <a:r>
                        <a:rPr lang="ru-RU" sz="1800" dirty="0" err="1">
                          <a:effectLst/>
                        </a:rPr>
                        <a:t>обуч</a:t>
                      </a:r>
                      <a:r>
                        <a:rPr lang="ru-RU" sz="1800" dirty="0">
                          <a:effectLst/>
                        </a:rPr>
                        <a:t>.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773" marR="677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 dirty="0">
                          <a:effectLst/>
                        </a:rPr>
                        <a:t>Посещаемость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 dirty="0">
                          <a:effectLst/>
                        </a:rPr>
                        <a:t>(%)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773" marR="677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1635" algn="l"/>
                          <a:tab pos="452755" algn="l"/>
                        </a:tabLst>
                      </a:pPr>
                      <a:r>
                        <a:rPr lang="ru-RU" sz="1800" dirty="0">
                          <a:effectLst/>
                        </a:rPr>
                        <a:t>кол-во </a:t>
                      </a:r>
                      <a:r>
                        <a:rPr lang="ru-RU" sz="1800" dirty="0" err="1">
                          <a:effectLst/>
                        </a:rPr>
                        <a:t>обуч</a:t>
                      </a:r>
                      <a:r>
                        <a:rPr lang="ru-RU" sz="1800" dirty="0">
                          <a:effectLst/>
                        </a:rPr>
                        <a:t>.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773" marR="677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 dirty="0">
                          <a:effectLst/>
                        </a:rPr>
                        <a:t>Посещаемость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effectLst/>
                        </a:rPr>
                        <a:t> (%)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773" marR="677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кол-во обуч.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773" marR="677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 dirty="0">
                          <a:effectLst/>
                        </a:rPr>
                        <a:t>Посещаемость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effectLst/>
                        </a:rPr>
                        <a:t> (%)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773" marR="67773" marT="0" marB="0"/>
                </a:tc>
              </a:tr>
              <a:tr h="12736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Физическая культура 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773" marR="677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  <a:tab pos="471805" algn="l"/>
                        </a:tabLst>
                      </a:pPr>
                      <a:r>
                        <a:rPr lang="ru-RU" sz="1800">
                          <a:effectLst/>
                        </a:rPr>
                        <a:t>93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773" marR="677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100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773" marR="677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1635" algn="l"/>
                          <a:tab pos="452755" algn="l"/>
                        </a:tabLst>
                      </a:pPr>
                      <a:r>
                        <a:rPr lang="ru-RU" sz="1800">
                          <a:effectLst/>
                        </a:rPr>
                        <a:t>93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773" marR="677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effectLst/>
                        </a:rPr>
                        <a:t>100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773" marR="677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  <a:tab pos="452755" algn="l"/>
                        </a:tabLst>
                      </a:pPr>
                      <a:r>
                        <a:rPr lang="ru-RU" sz="1800" dirty="0">
                          <a:effectLst/>
                        </a:rPr>
                        <a:t>87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773" marR="677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800" dirty="0">
                          <a:effectLst/>
                        </a:rPr>
                        <a:t>100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773" marR="6777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2351501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96</TotalTime>
  <Words>1302</Words>
  <Application>Microsoft Office PowerPoint</Application>
  <PresentationFormat>Экран (4:3)</PresentationFormat>
  <Paragraphs>336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Воздушный поток</vt:lpstr>
      <vt:lpstr>ГБПОУ РС (Я) «ПОКРОВСКИЙ КОЛЛЕДЖ»</vt:lpstr>
      <vt:lpstr>  Тихонов Сергей Сергеевич </vt:lpstr>
      <vt:lpstr>Презентация PowerPoint</vt:lpstr>
      <vt:lpstr>Презентация PowerPoint</vt:lpstr>
      <vt:lpstr>Презентация PowerPoint</vt:lpstr>
      <vt:lpstr>РЕЗУЛЬТАТЫ ПОВЫШЕНИЯ КВАЛИФИКАЦИИ </vt:lpstr>
      <vt:lpstr>Презентация PowerPoint</vt:lpstr>
      <vt:lpstr>Презентация PowerPoint</vt:lpstr>
      <vt:lpstr>Средний показатель посещаемости занятий обучающихся согласно журналами учебных занятий, спортивных секций  (за последние три года) </vt:lpstr>
      <vt:lpstr>Средний показатель посещаемости занятий обучающихся согласно журналами учебных занятий, спортивных секций  (за последние три года) </vt:lpstr>
      <vt:lpstr>Организация работы спортивно-оздоровительных лагерей, физкультурно-оздоровительного центра в ПОО, Э кабинета здоровья   </vt:lpstr>
      <vt:lpstr>Количество постоянно работающих секций (за последние 3 года) </vt:lpstr>
      <vt:lpstr>Результат работы за аттестуемый период (последние 3 года)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Эффективность работы программно-методическому сопровождению образовательного процесса с внедрением наиболее эффективных форм, методов и средств физического воспитания обучающихся  </vt:lpstr>
      <vt:lpstr>Обобщение и распространение опыта в педагогических коллективах, спортивных сообществах опыта практических результатов своей профессиональной деятельности  </vt:lpstr>
      <vt:lpstr>Презентация PowerPoint</vt:lpstr>
      <vt:lpstr>Признание профессиональным сообществом высокой квалификации педагогического работника: участие в работе экспертных комиссий  </vt:lpstr>
      <vt:lpstr>Поощрения за профессиональную деятельность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ПРОФЕССИОНАЛЬНОГО ОБРАЗОВАНИЯ, ПОДГОТОВКИ И РАССТАНОВКИ КАДРОВ РЕСПУБЛИКИ САХА (ЯКУТИЯ)  ГБПОУ РС (Я) «ПОКРОВСКИЙ КОЛЛЕДЖ»</dc:title>
  <dc:creator>Методист</dc:creator>
  <cp:lastModifiedBy>Методист</cp:lastModifiedBy>
  <cp:revision>14</cp:revision>
  <dcterms:created xsi:type="dcterms:W3CDTF">2019-11-29T01:07:22Z</dcterms:created>
  <dcterms:modified xsi:type="dcterms:W3CDTF">2019-12-05T02:16:12Z</dcterms:modified>
</cp:coreProperties>
</file>